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9" r:id="rId15"/>
    <p:sldId id="288" r:id="rId16"/>
    <p:sldId id="292" r:id="rId17"/>
    <p:sldId id="291" r:id="rId18"/>
    <p:sldId id="290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E5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C34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615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CC34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73622" y="6221732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E5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73622" y="6221732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E5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9" y="6404294"/>
            <a:ext cx="273652" cy="2692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图片 2"/>
          <p:cNvPicPr>
            <a:picLocks noChangeAspect="1"/>
          </p:cNvPicPr>
          <p:nvPr/>
        </p:nvPicPr>
        <p:blipFill>
          <a:blip r:embed="rId11"/>
          <a:srcRect b="23328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826683" y="769937"/>
            <a:ext cx="97536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73625" y="6221732"/>
            <a:ext cx="263978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7"/>
          <p:cNvSpPr txBox="1"/>
          <p:nvPr/>
        </p:nvSpPr>
        <p:spPr>
          <a:xfrm>
            <a:off x="3400707" y="3210172"/>
            <a:ext cx="5402688" cy="2511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80000"/>
              </a:lnSpc>
              <a:defRPr sz="11500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Island</a:t>
            </a:r>
          </a:p>
          <a:p>
            <a:pPr algn="ctr">
              <a:lnSpc>
                <a:spcPct val="80000"/>
              </a:lnSpc>
              <a:defRPr sz="6000">
                <a:solidFill>
                  <a:srgbClr val="ECC345"/>
                </a:solidFill>
                <a:latin typeface="仿宋"/>
                <a:ea typeface="仿宋"/>
                <a:cs typeface="仿宋"/>
                <a:sym typeface="仿宋"/>
              </a:defRPr>
            </a:pPr>
            <a:r>
              <a:t>岛</a:t>
            </a:r>
          </a:p>
        </p:txBody>
      </p:sp>
      <p:sp>
        <p:nvSpPr>
          <p:cNvPr id="85" name="直接箭头连接符 12"/>
          <p:cNvSpPr/>
          <p:nvPr/>
        </p:nvSpPr>
        <p:spPr>
          <a:xfrm>
            <a:off x="3370516" y="5371810"/>
            <a:ext cx="5656708" cy="5"/>
          </a:xfrm>
          <a:prstGeom prst="line">
            <a:avLst/>
          </a:prstGeom>
          <a:ln>
            <a:solidFill>
              <a:srgbClr val="ECC345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" name="文本框 14"/>
          <p:cNvSpPr txBox="1"/>
          <p:nvPr/>
        </p:nvSpPr>
        <p:spPr>
          <a:xfrm>
            <a:off x="3400707" y="5704895"/>
            <a:ext cx="5626520" cy="707882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组员</a:t>
            </a:r>
            <a:r>
              <a:rPr dirty="0"/>
              <a:t>： 16340092        16340087</a:t>
            </a:r>
          </a:p>
          <a:p>
            <a:pPr>
              <a:defRPr sz="20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           </a:t>
            </a:r>
            <a:r>
              <a:rPr dirty="0"/>
              <a:t>16340110     </a:t>
            </a:r>
            <a:r>
              <a:rPr lang="en-US" altLang="zh-CN" dirty="0"/>
              <a:t>  </a:t>
            </a:r>
            <a:r>
              <a:rPr dirty="0"/>
              <a:t> 16340164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矩形 16"/>
          <p:cNvSpPr txBox="1"/>
          <p:nvPr/>
        </p:nvSpPr>
        <p:spPr>
          <a:xfrm>
            <a:off x="5036735" y="3296710"/>
            <a:ext cx="211852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16340164</a:t>
            </a:r>
            <a:endParaRPr dirty="0"/>
          </a:p>
        </p:txBody>
      </p:sp>
      <p:sp>
        <p:nvSpPr>
          <p:cNvPr id="223" name="矩形 19"/>
          <p:cNvSpPr txBox="1"/>
          <p:nvPr/>
        </p:nvSpPr>
        <p:spPr>
          <a:xfrm>
            <a:off x="2550261" y="2086629"/>
            <a:ext cx="7091475" cy="86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000">
                <a:solidFill>
                  <a:srgbClr val="384E5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Part 1</a:t>
            </a:r>
          </a:p>
        </p:txBody>
      </p:sp>
      <p:sp>
        <p:nvSpPr>
          <p:cNvPr id="224" name="TextBox 29"/>
          <p:cNvSpPr txBox="1"/>
          <p:nvPr/>
        </p:nvSpPr>
        <p:spPr>
          <a:xfrm>
            <a:off x="4833606" y="4225425"/>
            <a:ext cx="2524789" cy="694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Sky Box</a:t>
            </a:r>
          </a:p>
          <a:p>
            <a:pPr algn="ctr">
              <a:lnSpc>
                <a:spcPct val="150000"/>
              </a:lnSpc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Particle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Box 15"/>
          <p:cNvSpPr txBox="1"/>
          <p:nvPr/>
        </p:nvSpPr>
        <p:spPr>
          <a:xfrm>
            <a:off x="6453921" y="1915896"/>
            <a:ext cx="4972429" cy="277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天空盒使用立方体贴图实现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将观察矩阵转换为3x3矩阵，再转换回4x4矩阵，来实现移除变换矩阵的位移部分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实现环境从白天到黄昏的过程：加载三套天空盒，天空盒之间图片的亮度有变化</a:t>
            </a:r>
          </a:p>
        </p:txBody>
      </p:sp>
      <p:sp>
        <p:nvSpPr>
          <p:cNvPr id="227" name="矩形 34"/>
          <p:cNvSpPr/>
          <p:nvPr/>
        </p:nvSpPr>
        <p:spPr>
          <a:xfrm>
            <a:off x="6494388" y="787786"/>
            <a:ext cx="1947249" cy="6629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</a:t>
            </a:r>
            <a:r>
              <a:rPr sz="3200"/>
              <a:t>天空盒</a:t>
            </a:r>
          </a:p>
        </p:txBody>
      </p:sp>
      <p:pic>
        <p:nvPicPr>
          <p:cNvPr id="228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86" y="1915897"/>
            <a:ext cx="5012896" cy="2680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15"/>
          <p:cNvSpPr txBox="1"/>
          <p:nvPr/>
        </p:nvSpPr>
        <p:spPr>
          <a:xfrm>
            <a:off x="6453921" y="1915896"/>
            <a:ext cx="4972429" cy="372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实现雪花的粒子系统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定义一个粒子的结构体，包括位置、速度、旋转角度，生命周期等属性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定义一个粒子系统的类发射粒子，利用Vector来存储粒子，从指定的XOZ区域的随机位置发射粒子，之后不断更新粒子的坐标，旋转角度和生命时间等属性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如果y坐标&lt;-1或生命时间减到0，重置粒子的位置和其他属性。</a:t>
            </a:r>
          </a:p>
        </p:txBody>
      </p:sp>
      <p:sp>
        <p:nvSpPr>
          <p:cNvPr id="231" name="矩形 34"/>
          <p:cNvSpPr/>
          <p:nvPr/>
        </p:nvSpPr>
        <p:spPr>
          <a:xfrm>
            <a:off x="6494388" y="787786"/>
            <a:ext cx="2265301" cy="6629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</a:t>
            </a:r>
            <a:r>
              <a:rPr sz="3200"/>
              <a:t>粒子系统</a:t>
            </a:r>
          </a:p>
        </p:txBody>
      </p:sp>
      <p:pic>
        <p:nvPicPr>
          <p:cNvPr id="232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86" y="1915897"/>
            <a:ext cx="5012896" cy="2680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矩形 16"/>
          <p:cNvSpPr txBox="1"/>
          <p:nvPr/>
        </p:nvSpPr>
        <p:spPr>
          <a:xfrm>
            <a:off x="5036738" y="3611984"/>
            <a:ext cx="211852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16340110</a:t>
            </a:r>
            <a:endParaRPr dirty="0"/>
          </a:p>
        </p:txBody>
      </p:sp>
      <p:sp>
        <p:nvSpPr>
          <p:cNvPr id="235" name="矩形 19"/>
          <p:cNvSpPr txBox="1"/>
          <p:nvPr/>
        </p:nvSpPr>
        <p:spPr>
          <a:xfrm>
            <a:off x="4997498" y="2537741"/>
            <a:ext cx="2197004" cy="86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000">
                <a:solidFill>
                  <a:srgbClr val="384E5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Part 2</a:t>
            </a:r>
          </a:p>
        </p:txBody>
      </p:sp>
      <p:sp>
        <p:nvSpPr>
          <p:cNvPr id="236" name="TextBox 29"/>
          <p:cNvSpPr txBox="1"/>
          <p:nvPr/>
        </p:nvSpPr>
        <p:spPr>
          <a:xfrm>
            <a:off x="4833606" y="4483027"/>
            <a:ext cx="2524789" cy="694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Modeling</a:t>
            </a:r>
          </a:p>
          <a:p>
            <a:pPr algn="ctr">
              <a:lnSpc>
                <a:spcPct val="150000"/>
              </a:lnSpc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Skeletal Animation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15"/>
          <p:cNvSpPr txBox="1"/>
          <p:nvPr/>
        </p:nvSpPr>
        <p:spPr>
          <a:xfrm>
            <a:off x="6273474" y="1556441"/>
            <a:ext cx="4972429" cy="2634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对模型进行</a:t>
            </a:r>
            <a:r>
              <a:rPr lang="en-US" altLang="zh-CN" dirty="0"/>
              <a:t>UV</a:t>
            </a:r>
            <a:r>
              <a:rPr lang="zh-CN" altLang="en-US" dirty="0"/>
              <a:t>展开，得到模型顶点与纹理图片的映射关系。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为模型选择贴图文件后，在模型上进行绘制的内容会映射到图片中。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保存绘制得到的纹理图片到模型所在的文件夹，改变</a:t>
            </a:r>
            <a:r>
              <a:rPr lang="en-US" altLang="zh-CN" dirty="0" err="1"/>
              <a:t>mtl</a:t>
            </a:r>
            <a:r>
              <a:rPr lang="zh-CN" altLang="en-US" dirty="0"/>
              <a:t>文件的</a:t>
            </a:r>
            <a:r>
              <a:rPr lang="en-US" altLang="zh-CN" dirty="0" err="1"/>
              <a:t>map_Kd</a:t>
            </a:r>
            <a:r>
              <a:rPr lang="zh-CN" altLang="en-US" dirty="0"/>
              <a:t>值为相对路径，纹理即可正确加载。</a:t>
            </a:r>
            <a:endParaRPr lang="en-US" altLang="zh-CN" dirty="0"/>
          </a:p>
        </p:txBody>
      </p:sp>
      <p:sp>
        <p:nvSpPr>
          <p:cNvPr id="231" name="矩形 34"/>
          <p:cNvSpPr/>
          <p:nvPr/>
        </p:nvSpPr>
        <p:spPr>
          <a:xfrm>
            <a:off x="6494388" y="787786"/>
            <a:ext cx="2265301" cy="584771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</a:t>
            </a:r>
            <a:r>
              <a:rPr lang="zh-CN" altLang="en-US" sz="3200" dirty="0"/>
              <a:t>模型纹理</a:t>
            </a:r>
            <a:endParaRPr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52E55A-B911-4B48-B795-BC5863A2CB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7" y="1556441"/>
            <a:ext cx="5486400" cy="39383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6C9F226-C167-48F1-8A10-F9029F756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" t="13676" r="-1544" b="10726"/>
          <a:stretch/>
        </p:blipFill>
        <p:spPr>
          <a:xfrm>
            <a:off x="7474003" y="4378216"/>
            <a:ext cx="3771900" cy="20378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31935E-7BBF-4C3C-B567-4F7C61BDEF08}"/>
              </a:ext>
            </a:extLst>
          </p:cNvPr>
          <p:cNvSpPr/>
          <p:nvPr/>
        </p:nvSpPr>
        <p:spPr>
          <a:xfrm>
            <a:off x="8264388" y="6070214"/>
            <a:ext cx="990600" cy="34582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15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15"/>
          <p:cNvSpPr txBox="1"/>
          <p:nvPr/>
        </p:nvSpPr>
        <p:spPr>
          <a:xfrm>
            <a:off x="6453921" y="1915896"/>
            <a:ext cx="4972429" cy="2264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通过</a:t>
            </a:r>
            <a:r>
              <a:rPr lang="en-US" altLang="zh-CN" dirty="0"/>
              <a:t>Blender</a:t>
            </a:r>
            <a:r>
              <a:rPr lang="zh-CN" altLang="en-US" dirty="0"/>
              <a:t>波动修改器制作幽灵波动帧动画。</a:t>
            </a:r>
            <a:endParaRPr dirty="0"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通过动画导出功能导出所有时间帧的</a:t>
            </a:r>
            <a:r>
              <a:rPr lang="en-US" altLang="zh-CN" dirty="0"/>
              <a:t>obj</a:t>
            </a:r>
            <a:r>
              <a:rPr lang="zh-CN" altLang="en-US" dirty="0"/>
              <a:t>与</a:t>
            </a:r>
            <a:r>
              <a:rPr lang="en-US" altLang="zh-CN" dirty="0" err="1"/>
              <a:t>mtl</a:t>
            </a:r>
            <a:r>
              <a:rPr lang="zh-CN" altLang="en-US" dirty="0"/>
              <a:t>文件。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定义一个模型加载函数按顺序加载所有帧到</a:t>
            </a:r>
            <a:r>
              <a:rPr lang="en-US" altLang="zh-CN" dirty="0"/>
              <a:t>vector&lt;Model&gt;</a:t>
            </a:r>
            <a:r>
              <a:rPr lang="zh-CN" altLang="en-US" dirty="0"/>
              <a:t>中。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根据时间变化循环逐帧播放。</a:t>
            </a:r>
            <a:endParaRPr lang="en-US" altLang="zh-CN" dirty="0"/>
          </a:p>
        </p:txBody>
      </p:sp>
      <p:sp>
        <p:nvSpPr>
          <p:cNvPr id="231" name="矩形 34"/>
          <p:cNvSpPr/>
          <p:nvPr/>
        </p:nvSpPr>
        <p:spPr>
          <a:xfrm>
            <a:off x="6494388" y="787786"/>
            <a:ext cx="2265301" cy="584771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</a:t>
            </a:r>
            <a:r>
              <a:rPr lang="zh-CN" altLang="en-US" sz="3200" dirty="0"/>
              <a:t>帧动画</a:t>
            </a:r>
            <a:endParaRPr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840008-86E6-4D8D-80E6-532BCB42C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180743"/>
            <a:ext cx="2662618" cy="23153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EC9645B-39E8-462A-9F8B-2531E6245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97" y="1372557"/>
            <a:ext cx="4700016" cy="44395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6CC903-D23C-4672-BAC4-558B1509F0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478" y="4644183"/>
            <a:ext cx="1625767" cy="19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15"/>
          <p:cNvSpPr txBox="1"/>
          <p:nvPr/>
        </p:nvSpPr>
        <p:spPr>
          <a:xfrm>
            <a:off x="7052942" y="1764976"/>
            <a:ext cx="4810722" cy="4850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制作骨骼动画，导出</a:t>
            </a:r>
            <a:r>
              <a:rPr lang="en-US" altLang="zh-CN" dirty="0"/>
              <a:t>md5mesh</a:t>
            </a:r>
            <a:r>
              <a:rPr lang="zh-CN" altLang="en-US" dirty="0"/>
              <a:t>与</a:t>
            </a:r>
            <a:r>
              <a:rPr lang="en-US" altLang="zh-CN" dirty="0"/>
              <a:t>md5anim</a:t>
            </a:r>
            <a:r>
              <a:rPr lang="zh-CN" altLang="en-US" dirty="0"/>
              <a:t>文件。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一个 </a:t>
            </a:r>
            <a:r>
              <a:rPr lang="en-US" altLang="zh-CN" dirty="0" err="1"/>
              <a:t>aiMesh</a:t>
            </a:r>
            <a:r>
              <a:rPr lang="en-US" altLang="zh-CN" dirty="0"/>
              <a:t> </a:t>
            </a:r>
            <a:r>
              <a:rPr lang="zh-CN" altLang="en-US" dirty="0"/>
              <a:t>对象包含了模型顶点层面的数据，如位置信息、法线信息、纹理坐标信息等。</a:t>
            </a:r>
            <a:r>
              <a:rPr lang="en-US" altLang="zh-CN" dirty="0" err="1"/>
              <a:t>aiMesh</a:t>
            </a:r>
            <a:r>
              <a:rPr lang="en-US" altLang="zh-CN" dirty="0"/>
              <a:t> </a:t>
            </a:r>
            <a:r>
              <a:rPr lang="zh-CN" altLang="en-US" dirty="0"/>
              <a:t>中还包含了一个 </a:t>
            </a:r>
            <a:r>
              <a:rPr lang="en-US" altLang="zh-CN" dirty="0" err="1"/>
              <a:t>aiBone</a:t>
            </a:r>
            <a:r>
              <a:rPr lang="en-US" altLang="zh-CN" dirty="0"/>
              <a:t> </a:t>
            </a:r>
            <a:r>
              <a:rPr lang="zh-CN" altLang="en-US" dirty="0"/>
              <a:t>对象数组。每个</a:t>
            </a:r>
            <a:r>
              <a:rPr lang="en-US" altLang="zh-CN" dirty="0" err="1"/>
              <a:t>aiBone</a:t>
            </a:r>
            <a:r>
              <a:rPr lang="en-US" altLang="zh-CN" dirty="0"/>
              <a:t> </a:t>
            </a:r>
            <a:r>
              <a:rPr lang="zh-CN" altLang="en-US" dirty="0"/>
              <a:t>对象代表了网格骨架中的一个骨骼。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 err="1"/>
              <a:t>aiAnimation</a:t>
            </a:r>
            <a:r>
              <a:rPr lang="en-US" altLang="zh-CN" dirty="0"/>
              <a:t> </a:t>
            </a:r>
            <a:r>
              <a:rPr lang="zh-CN" altLang="en-US" dirty="0"/>
              <a:t>数组同样保存在 </a:t>
            </a:r>
            <a:r>
              <a:rPr lang="en-US" altLang="zh-CN" dirty="0" err="1"/>
              <a:t>aiScene</a:t>
            </a:r>
            <a:r>
              <a:rPr lang="en-US" altLang="zh-CN" dirty="0"/>
              <a:t> </a:t>
            </a:r>
            <a:r>
              <a:rPr lang="zh-CN" altLang="en-US" dirty="0"/>
              <a:t>对象中，每一个 </a:t>
            </a:r>
            <a:r>
              <a:rPr lang="en-US" altLang="zh-CN" dirty="0" err="1"/>
              <a:t>aiAnimation</a:t>
            </a:r>
            <a:r>
              <a:rPr lang="en-US" altLang="zh-CN" dirty="0"/>
              <a:t> </a:t>
            </a:r>
            <a:r>
              <a:rPr lang="zh-CN" altLang="en-US" dirty="0"/>
              <a:t>对象都表示一个动画帧序列，例如行走、跑、射击等动作。通过在关键帧之间插值，我们就可以得到与当前动作像匹配的视觉效果。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dirty="0"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dirty="0"/>
          </a:p>
        </p:txBody>
      </p:sp>
      <p:sp>
        <p:nvSpPr>
          <p:cNvPr id="231" name="矩形 34"/>
          <p:cNvSpPr/>
          <p:nvPr/>
        </p:nvSpPr>
        <p:spPr>
          <a:xfrm>
            <a:off x="5646198" y="592491"/>
            <a:ext cx="5948039" cy="1077214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</a:t>
            </a:r>
            <a:r>
              <a:rPr lang="zh-CN" altLang="en-US" sz="3200" dirty="0"/>
              <a:t>骨骼动画（使用 </a:t>
            </a:r>
            <a:r>
              <a:rPr lang="en-US" altLang="zh-CN" sz="3200" dirty="0" err="1"/>
              <a:t>Assimp</a:t>
            </a:r>
            <a:r>
              <a:rPr lang="en-US" altLang="zh-CN" sz="3200" dirty="0"/>
              <a:t> </a:t>
            </a:r>
            <a:r>
              <a:rPr lang="zh-CN" altLang="en-US" sz="3200" dirty="0"/>
              <a:t>导入</a:t>
            </a:r>
            <a:r>
              <a:rPr lang="en-US" altLang="zh-CN" sz="3200" dirty="0"/>
              <a:t>MD5</a:t>
            </a:r>
            <a:r>
              <a:rPr lang="zh-CN" altLang="en-US" sz="3200" dirty="0"/>
              <a:t>）</a:t>
            </a:r>
            <a:endParaRPr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340409-46BB-464A-92CE-F97220E16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88" y="383929"/>
            <a:ext cx="4972429" cy="218118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D97719-6007-4D7D-9884-080FFA0AD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6" y="2834227"/>
            <a:ext cx="3471851" cy="36398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490B36-8F5C-4BE6-9871-5A3E036C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851" y="2789746"/>
            <a:ext cx="869915" cy="371424"/>
          </a:xfrm>
          <a:prstGeom prst="rect">
            <a:avLst/>
          </a:prstGeom>
        </p:spPr>
      </p:pic>
      <p:pic>
        <p:nvPicPr>
          <p:cNvPr id="10" name="Picture 2" descr="https://wiki.jikexueyuan.com/project/modern-opengl-tutorial/images/picture384.jpg">
            <a:extLst>
              <a:ext uri="{FF2B5EF4-FFF2-40B4-BE49-F238E27FC236}">
                <a16:creationId xmlns:a16="http://schemas.microsoft.com/office/drawing/2014/main" id="{37D97430-C475-4C09-88B7-EC7050926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413" y="2789746"/>
            <a:ext cx="3262577" cy="367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57B9A1-CB03-44BD-8C60-894766F2182F}"/>
              </a:ext>
            </a:extLst>
          </p:cNvPr>
          <p:cNvSpPr txBox="1"/>
          <p:nvPr/>
        </p:nvSpPr>
        <p:spPr>
          <a:xfrm>
            <a:off x="2486417" y="3441542"/>
            <a:ext cx="1343633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zh-CN" altLang="en-US" sz="1600" dirty="0">
                <a:solidFill>
                  <a:schemeClr val="tx1"/>
                </a:solidFill>
                <a:latin typeface="微软雅黑"/>
                <a:ea typeface="微软雅黑"/>
              </a:rPr>
              <a:t>模型文件导入时得到的数据对象结构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6099A1-3165-4BDD-8265-1D803FC66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448" y="2789746"/>
            <a:ext cx="983269" cy="3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F462AB6-A1B7-4774-AA6A-5B72C87B6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6" y="3290812"/>
            <a:ext cx="7098664" cy="3329150"/>
          </a:xfrm>
          <a:prstGeom prst="rect">
            <a:avLst/>
          </a:prstGeom>
        </p:spPr>
      </p:pic>
      <p:sp>
        <p:nvSpPr>
          <p:cNvPr id="230" name="TextBox 15"/>
          <p:cNvSpPr txBox="1"/>
          <p:nvPr/>
        </p:nvSpPr>
        <p:spPr>
          <a:xfrm>
            <a:off x="4691982" y="2013938"/>
            <a:ext cx="7156191" cy="41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dirty="0"/>
          </a:p>
        </p:txBody>
      </p:sp>
      <p:sp>
        <p:nvSpPr>
          <p:cNvPr id="231" name="矩形 34"/>
          <p:cNvSpPr/>
          <p:nvPr/>
        </p:nvSpPr>
        <p:spPr>
          <a:xfrm>
            <a:off x="5646198" y="592491"/>
            <a:ext cx="5948039" cy="1077214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</a:t>
            </a:r>
            <a:r>
              <a:rPr lang="zh-CN" altLang="en-US" sz="3200" dirty="0"/>
              <a:t>骨骼动画（使用 </a:t>
            </a:r>
            <a:r>
              <a:rPr lang="en-US" altLang="zh-CN" sz="3200" dirty="0" err="1"/>
              <a:t>Assimp</a:t>
            </a:r>
            <a:r>
              <a:rPr lang="en-US" altLang="zh-CN" sz="3200" dirty="0"/>
              <a:t> </a:t>
            </a:r>
            <a:r>
              <a:rPr lang="zh-CN" altLang="en-US" sz="3200" dirty="0"/>
              <a:t>导入</a:t>
            </a:r>
            <a:r>
              <a:rPr lang="en-US" altLang="zh-CN" sz="3200" dirty="0"/>
              <a:t>MD5</a:t>
            </a:r>
            <a:r>
              <a:rPr lang="zh-CN" altLang="en-US" sz="3200" dirty="0"/>
              <a:t>）</a:t>
            </a:r>
            <a:endParaRPr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DF1ACE-AA03-4C5A-BA10-23B584ADA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7" y="238038"/>
            <a:ext cx="3988476" cy="28047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50E67A-AF0C-4D8D-9444-2A6D2BB59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589" y="3976469"/>
            <a:ext cx="4448175" cy="1714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E091B18-F72C-4427-B280-29425E31AF88}"/>
              </a:ext>
            </a:extLst>
          </p:cNvPr>
          <p:cNvSpPr txBox="1"/>
          <p:nvPr/>
        </p:nvSpPr>
        <p:spPr>
          <a:xfrm>
            <a:off x="5899212" y="6106758"/>
            <a:ext cx="84781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1"/>
                </a:solidFill>
              </a:rPr>
              <a:t>初始化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657B2A54-D129-46DC-86A8-E91781B37537}"/>
              </a:ext>
            </a:extLst>
          </p:cNvPr>
          <p:cNvSpPr txBox="1"/>
          <p:nvPr/>
        </p:nvSpPr>
        <p:spPr>
          <a:xfrm>
            <a:off x="5314627" y="2133961"/>
            <a:ext cx="6279610" cy="115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通过调用</a:t>
            </a:r>
            <a:r>
              <a:rPr lang="en-US" altLang="zh-CN" dirty="0" err="1"/>
              <a:t>Ogldev</a:t>
            </a:r>
            <a:r>
              <a:rPr lang="zh-CN" altLang="en-US" dirty="0"/>
              <a:t>教程提供的模型加载类，</a:t>
            </a:r>
            <a:r>
              <a:rPr lang="en-US" altLang="zh-CN" dirty="0" err="1"/>
              <a:t>ImageMagick</a:t>
            </a:r>
            <a:r>
              <a:rPr lang="zh-CN" altLang="en-US" dirty="0"/>
              <a:t>库进行图片处理，将动画添加到场景中。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2D9352-20DE-4050-A687-AFF7841D2F81}"/>
              </a:ext>
            </a:extLst>
          </p:cNvPr>
          <p:cNvSpPr txBox="1"/>
          <p:nvPr/>
        </p:nvSpPr>
        <p:spPr>
          <a:xfrm>
            <a:off x="9393362" y="5296930"/>
            <a:ext cx="2583402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1"/>
                </a:solidFill>
              </a:rPr>
              <a:t>根据当前时间更新骨头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513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15"/>
          <p:cNvSpPr txBox="1"/>
          <p:nvPr/>
        </p:nvSpPr>
        <p:spPr>
          <a:xfrm>
            <a:off x="8295148" y="2296576"/>
            <a:ext cx="3182002" cy="2264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为目标平面添加粒子系统，选择粒子类型为物体</a:t>
            </a:r>
            <a:r>
              <a:rPr lang="en-US" altLang="zh-CN" dirty="0"/>
              <a:t>——</a:t>
            </a:r>
            <a:r>
              <a:rPr lang="zh-CN" altLang="en-US" dirty="0"/>
              <a:t>单一树木。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选择类型为毛发，方向为全局</a:t>
            </a:r>
            <a:r>
              <a:rPr lang="en-US" altLang="zh-CN" dirty="0"/>
              <a:t>Z</a:t>
            </a:r>
            <a:r>
              <a:rPr lang="zh-CN" altLang="en-US" dirty="0"/>
              <a:t>，调整大小、随机等参数可得到较理想的森林。</a:t>
            </a:r>
            <a:endParaRPr dirty="0"/>
          </a:p>
        </p:txBody>
      </p:sp>
      <p:sp>
        <p:nvSpPr>
          <p:cNvPr id="231" name="矩形 34"/>
          <p:cNvSpPr/>
          <p:nvPr/>
        </p:nvSpPr>
        <p:spPr>
          <a:xfrm>
            <a:off x="4893734" y="787786"/>
            <a:ext cx="5937024" cy="584771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</a:t>
            </a:r>
            <a:r>
              <a:rPr lang="en-US" altLang="zh-CN" sz="3200" dirty="0" err="1">
                <a:latin typeface="Helvetica"/>
                <a:cs typeface="Helvetica"/>
              </a:rPr>
              <a:t>Blender</a:t>
            </a:r>
            <a:r>
              <a:rPr sz="3200" dirty="0" err="1"/>
              <a:t>粒子系统</a:t>
            </a:r>
            <a:r>
              <a:rPr lang="zh-CN" altLang="en-US" sz="3200" dirty="0"/>
              <a:t>（创建树林）</a:t>
            </a:r>
            <a:endParaRPr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2005D6-23A6-4647-9C20-1304BF49D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7" y="2126260"/>
            <a:ext cx="7585139" cy="39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矩形 8"/>
          <p:cNvSpPr txBox="1"/>
          <p:nvPr/>
        </p:nvSpPr>
        <p:spPr>
          <a:xfrm>
            <a:off x="3746635" y="3517260"/>
            <a:ext cx="469872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16340087</a:t>
            </a:r>
            <a:endParaRPr dirty="0"/>
          </a:p>
        </p:txBody>
      </p:sp>
      <p:sp>
        <p:nvSpPr>
          <p:cNvPr id="239" name="矩形 11"/>
          <p:cNvSpPr txBox="1"/>
          <p:nvPr/>
        </p:nvSpPr>
        <p:spPr>
          <a:xfrm>
            <a:off x="4997498" y="2347797"/>
            <a:ext cx="2197004" cy="86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000">
                <a:solidFill>
                  <a:srgbClr val="384E5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Part 3</a:t>
            </a:r>
          </a:p>
        </p:txBody>
      </p:sp>
      <p:sp>
        <p:nvSpPr>
          <p:cNvPr id="240" name="TextBox 31"/>
          <p:cNvSpPr txBox="1"/>
          <p:nvPr/>
        </p:nvSpPr>
        <p:spPr>
          <a:xfrm>
            <a:off x="4833606" y="4284781"/>
            <a:ext cx="2524789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Modeling </a:t>
            </a:r>
          </a:p>
          <a:p>
            <a:pPr algn="ctr">
              <a:lnSpc>
                <a:spcPct val="150000"/>
              </a:lnSpc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Display Text</a:t>
            </a:r>
          </a:p>
          <a:p>
            <a:pPr algn="ctr">
              <a:lnSpc>
                <a:spcPct val="150000"/>
              </a:lnSpc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Fluid Simulation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矩形 32"/>
          <p:cNvSpPr txBox="1"/>
          <p:nvPr/>
        </p:nvSpPr>
        <p:spPr>
          <a:xfrm>
            <a:off x="5727979" y="2717474"/>
            <a:ext cx="1068448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>
                <a:solidFill>
                  <a:srgbClr val="ECC34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02</a:t>
            </a:r>
          </a:p>
        </p:txBody>
      </p:sp>
      <p:sp>
        <p:nvSpPr>
          <p:cNvPr id="89" name="矩形 47"/>
          <p:cNvSpPr/>
          <p:nvPr/>
        </p:nvSpPr>
        <p:spPr>
          <a:xfrm>
            <a:off x="5218250" y="963973"/>
            <a:ext cx="1755503" cy="9042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目录</a:t>
            </a:r>
          </a:p>
          <a:p>
            <a:pPr algn="ctr"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content</a:t>
            </a:r>
          </a:p>
        </p:txBody>
      </p:sp>
      <p:grpSp>
        <p:nvGrpSpPr>
          <p:cNvPr id="110" name="组合 17"/>
          <p:cNvGrpSpPr/>
          <p:nvPr/>
        </p:nvGrpSpPr>
        <p:grpSpPr>
          <a:xfrm>
            <a:off x="2284630" y="2292776"/>
            <a:ext cx="7857208" cy="2680288"/>
            <a:chOff x="-3" y="-2"/>
            <a:chExt cx="7857206" cy="2680286"/>
          </a:xfrm>
        </p:grpSpPr>
        <p:grpSp>
          <p:nvGrpSpPr>
            <p:cNvPr id="96" name="组合 18"/>
            <p:cNvGrpSpPr/>
            <p:nvPr/>
          </p:nvGrpSpPr>
          <p:grpSpPr>
            <a:xfrm>
              <a:off x="-4" y="1601427"/>
              <a:ext cx="3811143" cy="1078857"/>
              <a:chOff x="-2" y="-1"/>
              <a:chExt cx="3811141" cy="1078856"/>
            </a:xfrm>
          </p:grpSpPr>
          <p:grpSp>
            <p:nvGrpSpPr>
              <p:cNvPr id="92" name="圆角矩形 10"/>
              <p:cNvGrpSpPr/>
              <p:nvPr/>
            </p:nvGrpSpPr>
            <p:grpSpPr>
              <a:xfrm>
                <a:off x="2344" y="-2"/>
                <a:ext cx="3808796" cy="1078858"/>
                <a:chOff x="0" y="0"/>
                <a:chExt cx="3808794" cy="1078856"/>
              </a:xfrm>
            </p:grpSpPr>
            <p:sp>
              <p:nvSpPr>
                <p:cNvPr id="90" name="圆角矩形"/>
                <p:cNvSpPr/>
                <p:nvPr/>
              </p:nvSpPr>
              <p:spPr>
                <a:xfrm flipH="1">
                  <a:off x="-1" y="0"/>
                  <a:ext cx="3808795" cy="1078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ECC34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91" name="基础功能"/>
                <p:cNvSpPr txBox="1"/>
                <p:nvPr/>
              </p:nvSpPr>
              <p:spPr>
                <a:xfrm>
                  <a:off x="157991" y="239698"/>
                  <a:ext cx="3492811" cy="599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2800" b="1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基础功能</a:t>
                  </a:r>
                </a:p>
              </p:txBody>
            </p:sp>
          </p:grpSp>
          <p:grpSp>
            <p:nvGrpSpPr>
              <p:cNvPr id="95" name="椭圆 27"/>
              <p:cNvGrpSpPr/>
              <p:nvPr/>
            </p:nvGrpSpPr>
            <p:grpSpPr>
              <a:xfrm>
                <a:off x="-3" y="47516"/>
                <a:ext cx="990549" cy="990901"/>
                <a:chOff x="-1" y="-1"/>
                <a:chExt cx="990547" cy="990899"/>
              </a:xfrm>
            </p:grpSpPr>
            <p:sp>
              <p:nvSpPr>
                <p:cNvPr id="93" name="圆形"/>
                <p:cNvSpPr/>
                <p:nvPr/>
              </p:nvSpPr>
              <p:spPr>
                <a:xfrm flipH="1">
                  <a:off x="-2" y="-2"/>
                  <a:ext cx="990549" cy="99090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3600">
                      <a:solidFill>
                        <a:srgbClr val="ECC345"/>
                      </a:solidFill>
                      <a:latin typeface="Impact"/>
                      <a:ea typeface="Impact"/>
                      <a:cs typeface="Impact"/>
                      <a:sym typeface="Impact"/>
                    </a:defRPr>
                  </a:pPr>
                  <a:endParaRPr/>
                </a:p>
              </p:txBody>
            </p:sp>
            <p:sp>
              <p:nvSpPr>
                <p:cNvPr id="94" name="02"/>
                <p:cNvSpPr txBox="1"/>
                <p:nvPr/>
              </p:nvSpPr>
              <p:spPr>
                <a:xfrm>
                  <a:off x="145061" y="216038"/>
                  <a:ext cx="700426" cy="558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3600">
                      <a:solidFill>
                        <a:srgbClr val="ECC345"/>
                      </a:solidFill>
                      <a:latin typeface="Impact"/>
                      <a:ea typeface="Impact"/>
                      <a:cs typeface="Impact"/>
                      <a:sym typeface="Impact"/>
                    </a:defRPr>
                  </a:lvl1pPr>
                </a:lstStyle>
                <a:p>
                  <a:r>
                    <a:t>02</a:t>
                  </a:r>
                </a:p>
              </p:txBody>
            </p:sp>
          </p:grpSp>
        </p:grpSp>
        <p:grpSp>
          <p:nvGrpSpPr>
            <p:cNvPr id="101" name="组合 19"/>
            <p:cNvGrpSpPr/>
            <p:nvPr/>
          </p:nvGrpSpPr>
          <p:grpSpPr>
            <a:xfrm>
              <a:off x="1937312" y="-3"/>
              <a:ext cx="3809228" cy="1078852"/>
              <a:chOff x="0" y="-1"/>
              <a:chExt cx="3809227" cy="1078850"/>
            </a:xfrm>
          </p:grpSpPr>
          <p:sp>
            <p:nvSpPr>
              <p:cNvPr id="97" name="圆角矩形 18"/>
              <p:cNvSpPr/>
              <p:nvPr/>
            </p:nvSpPr>
            <p:spPr>
              <a:xfrm flipH="1">
                <a:off x="-1" y="-2"/>
                <a:ext cx="3809228" cy="1078852"/>
              </a:xfrm>
              <a:prstGeom prst="roundRect">
                <a:avLst>
                  <a:gd name="adj" fmla="val 50000"/>
                </a:avLst>
              </a:prstGeom>
              <a:solidFill>
                <a:srgbClr val="E961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grpSp>
            <p:nvGrpSpPr>
              <p:cNvPr id="100" name="椭圆 25"/>
              <p:cNvGrpSpPr/>
              <p:nvPr/>
            </p:nvGrpSpPr>
            <p:grpSpPr>
              <a:xfrm>
                <a:off x="2818339" y="43472"/>
                <a:ext cx="990665" cy="990897"/>
                <a:chOff x="-1" y="-1"/>
                <a:chExt cx="990664" cy="990896"/>
              </a:xfrm>
            </p:grpSpPr>
            <p:sp>
              <p:nvSpPr>
                <p:cNvPr id="98" name="圆形"/>
                <p:cNvSpPr/>
                <p:nvPr/>
              </p:nvSpPr>
              <p:spPr>
                <a:xfrm flipH="1">
                  <a:off x="-2" y="-2"/>
                  <a:ext cx="990665" cy="99089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3600">
                      <a:solidFill>
                        <a:srgbClr val="E96151"/>
                      </a:solidFill>
                      <a:latin typeface="Impact"/>
                      <a:ea typeface="Impact"/>
                      <a:cs typeface="Impact"/>
                      <a:sym typeface="Impact"/>
                    </a:defRPr>
                  </a:pPr>
                  <a:endParaRPr/>
                </a:p>
              </p:txBody>
            </p:sp>
            <p:sp>
              <p:nvSpPr>
                <p:cNvPr id="99" name="01"/>
                <p:cNvSpPr txBox="1"/>
                <p:nvPr/>
              </p:nvSpPr>
              <p:spPr>
                <a:xfrm>
                  <a:off x="145077" y="216038"/>
                  <a:ext cx="700507" cy="558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3600">
                      <a:solidFill>
                        <a:srgbClr val="E96151"/>
                      </a:solidFill>
                      <a:latin typeface="Impact"/>
                      <a:ea typeface="Impact"/>
                      <a:cs typeface="Impact"/>
                      <a:sym typeface="Impact"/>
                    </a:defRPr>
                  </a:lvl1pPr>
                </a:lstStyle>
                <a:p>
                  <a:r>
                    <a:t>01</a:t>
                  </a:r>
                </a:p>
              </p:txBody>
            </p:sp>
          </p:grpSp>
        </p:grpSp>
        <p:grpSp>
          <p:nvGrpSpPr>
            <p:cNvPr id="108" name="组合 20"/>
            <p:cNvGrpSpPr/>
            <p:nvPr/>
          </p:nvGrpSpPr>
          <p:grpSpPr>
            <a:xfrm>
              <a:off x="4047327" y="1560788"/>
              <a:ext cx="3809877" cy="1078857"/>
              <a:chOff x="-2" y="-2"/>
              <a:chExt cx="3809875" cy="1078856"/>
            </a:xfrm>
          </p:grpSpPr>
          <p:grpSp>
            <p:nvGrpSpPr>
              <p:cNvPr id="104" name="圆角矩形 21"/>
              <p:cNvGrpSpPr/>
              <p:nvPr/>
            </p:nvGrpSpPr>
            <p:grpSpPr>
              <a:xfrm>
                <a:off x="-3" y="-3"/>
                <a:ext cx="3809282" cy="1078858"/>
                <a:chOff x="0" y="0"/>
                <a:chExt cx="3809280" cy="1078856"/>
              </a:xfrm>
            </p:grpSpPr>
            <p:sp>
              <p:nvSpPr>
                <p:cNvPr id="102" name="圆角矩形"/>
                <p:cNvSpPr/>
                <p:nvPr/>
              </p:nvSpPr>
              <p:spPr>
                <a:xfrm flipH="1">
                  <a:off x="-1" y="-1"/>
                  <a:ext cx="3809281" cy="1078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7B9B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03" name="进阶功能"/>
                <p:cNvSpPr txBox="1"/>
                <p:nvPr/>
              </p:nvSpPr>
              <p:spPr>
                <a:xfrm>
                  <a:off x="157991" y="239698"/>
                  <a:ext cx="3493297" cy="5994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defRPr sz="2800" b="1">
                      <a:solidFill>
                        <a:srgbClr val="FFFFFF"/>
                      </a:solidFill>
                      <a:latin typeface="微软雅黑"/>
                      <a:ea typeface="微软雅黑"/>
                      <a:cs typeface="微软雅黑"/>
                      <a:sym typeface="微软雅黑"/>
                    </a:defRPr>
                  </a:lvl1pPr>
                </a:lstStyle>
                <a:p>
                  <a:r>
                    <a:t>进阶功能</a:t>
                  </a:r>
                </a:p>
              </p:txBody>
            </p:sp>
          </p:grpSp>
          <p:grpSp>
            <p:nvGrpSpPr>
              <p:cNvPr id="107" name="椭圆 23"/>
              <p:cNvGrpSpPr/>
              <p:nvPr/>
            </p:nvGrpSpPr>
            <p:grpSpPr>
              <a:xfrm>
                <a:off x="2819201" y="43978"/>
                <a:ext cx="990673" cy="990901"/>
                <a:chOff x="0" y="-1"/>
                <a:chExt cx="990671" cy="990899"/>
              </a:xfrm>
            </p:grpSpPr>
            <p:sp>
              <p:nvSpPr>
                <p:cNvPr id="105" name="圆形"/>
                <p:cNvSpPr/>
                <p:nvPr/>
              </p:nvSpPr>
              <p:spPr>
                <a:xfrm flipH="1">
                  <a:off x="-1" y="-2"/>
                  <a:ext cx="990673" cy="99090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 sz="3600">
                      <a:solidFill>
                        <a:srgbClr val="77B9B0"/>
                      </a:solidFill>
                      <a:latin typeface="Impact"/>
                      <a:ea typeface="Impact"/>
                      <a:cs typeface="Impact"/>
                      <a:sym typeface="Impact"/>
                    </a:defRPr>
                  </a:pPr>
                  <a:endParaRPr/>
                </a:p>
              </p:txBody>
            </p:sp>
            <p:sp>
              <p:nvSpPr>
                <p:cNvPr id="106" name="03"/>
                <p:cNvSpPr txBox="1"/>
                <p:nvPr/>
              </p:nvSpPr>
              <p:spPr>
                <a:xfrm>
                  <a:off x="145078" y="216037"/>
                  <a:ext cx="700515" cy="558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3600">
                      <a:solidFill>
                        <a:srgbClr val="77B9B0"/>
                      </a:solidFill>
                      <a:latin typeface="Impact"/>
                      <a:ea typeface="Impact"/>
                      <a:cs typeface="Impact"/>
                      <a:sym typeface="Impact"/>
                    </a:defRPr>
                  </a:lvl1pPr>
                </a:lstStyle>
                <a:p>
                  <a:r>
                    <a:t>03</a:t>
                  </a:r>
                </a:p>
              </p:txBody>
            </p:sp>
          </p:grpSp>
        </p:grpSp>
        <p:sp>
          <p:nvSpPr>
            <p:cNvPr id="109" name="矩形 21"/>
            <p:cNvSpPr txBox="1"/>
            <p:nvPr/>
          </p:nvSpPr>
          <p:spPr>
            <a:xfrm>
              <a:off x="2871995" y="278760"/>
              <a:ext cx="1526537" cy="599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项目概述</a:t>
              </a:r>
            </a:p>
          </p:txBody>
        </p:sp>
      </p:grpSp>
      <p:grpSp>
        <p:nvGrpSpPr>
          <p:cNvPr id="115" name="组合 14"/>
          <p:cNvGrpSpPr/>
          <p:nvPr/>
        </p:nvGrpSpPr>
        <p:grpSpPr>
          <a:xfrm>
            <a:off x="4191394" y="5306567"/>
            <a:ext cx="3809211" cy="1078595"/>
            <a:chOff x="-1" y="0"/>
            <a:chExt cx="3809209" cy="1078594"/>
          </a:xfrm>
        </p:grpSpPr>
        <p:sp>
          <p:nvSpPr>
            <p:cNvPr id="111" name="圆角矩形 15"/>
            <p:cNvSpPr/>
            <p:nvPr/>
          </p:nvSpPr>
          <p:spPr>
            <a:xfrm flipH="1">
              <a:off x="1" y="-1"/>
              <a:ext cx="3809208" cy="1078596"/>
            </a:xfrm>
            <a:prstGeom prst="roundRect">
              <a:avLst>
                <a:gd name="adj" fmla="val 50000"/>
              </a:avLst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14" name="椭圆 16"/>
            <p:cNvGrpSpPr/>
            <p:nvPr/>
          </p:nvGrpSpPr>
          <p:grpSpPr>
            <a:xfrm>
              <a:off x="-2" y="60818"/>
              <a:ext cx="990655" cy="990657"/>
              <a:chOff x="0" y="0"/>
              <a:chExt cx="990653" cy="990656"/>
            </a:xfrm>
          </p:grpSpPr>
          <p:sp>
            <p:nvSpPr>
              <p:cNvPr id="112" name="圆形"/>
              <p:cNvSpPr/>
              <p:nvPr/>
            </p:nvSpPr>
            <p:spPr>
              <a:xfrm flipH="1">
                <a:off x="-1" y="-1"/>
                <a:ext cx="990655" cy="99065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113" name="04"/>
              <p:cNvSpPr txBox="1"/>
              <p:nvPr/>
            </p:nvSpPr>
            <p:spPr>
              <a:xfrm>
                <a:off x="145078" y="215923"/>
                <a:ext cx="700497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04</a:t>
                </a:r>
              </a:p>
            </p:txBody>
          </p:sp>
        </p:grpSp>
      </p:grpSp>
      <p:sp>
        <p:nvSpPr>
          <p:cNvPr id="116" name="矩形 27"/>
          <p:cNvSpPr txBox="1"/>
          <p:nvPr/>
        </p:nvSpPr>
        <p:spPr>
          <a:xfrm>
            <a:off x="5498931" y="5546142"/>
            <a:ext cx="152653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组员展示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组合 17"/>
          <p:cNvGrpSpPr/>
          <p:nvPr/>
        </p:nvGrpSpPr>
        <p:grpSpPr>
          <a:xfrm>
            <a:off x="279863" y="199822"/>
            <a:ext cx="4414063" cy="612983"/>
            <a:chOff x="-2" y="0"/>
            <a:chExt cx="4414061" cy="612982"/>
          </a:xfrm>
        </p:grpSpPr>
        <p:grpSp>
          <p:nvGrpSpPr>
            <p:cNvPr id="244" name="组合 19"/>
            <p:cNvGrpSpPr/>
            <p:nvPr/>
          </p:nvGrpSpPr>
          <p:grpSpPr>
            <a:xfrm>
              <a:off x="-3" y="-1"/>
              <a:ext cx="4414063" cy="612983"/>
              <a:chOff x="0" y="0"/>
              <a:chExt cx="4414061" cy="612982"/>
            </a:xfrm>
          </p:grpSpPr>
          <p:sp>
            <p:nvSpPr>
              <p:cNvPr id="242" name="圆角矩形 18"/>
              <p:cNvSpPr/>
              <p:nvPr/>
            </p:nvSpPr>
            <p:spPr>
              <a:xfrm flipH="1">
                <a:off x="-1" y="-1"/>
                <a:ext cx="4414062" cy="612984"/>
              </a:xfrm>
              <a:prstGeom prst="roundRect">
                <a:avLst>
                  <a:gd name="adj" fmla="val 50000"/>
                </a:avLst>
              </a:prstGeom>
              <a:solidFill>
                <a:srgbClr val="E961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243" name="01"/>
              <p:cNvSpPr txBox="1"/>
              <p:nvPr/>
            </p:nvSpPr>
            <p:spPr>
              <a:xfrm>
                <a:off x="3433953" y="26799"/>
                <a:ext cx="811731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sp>
          <p:nvSpPr>
            <p:cNvPr id="245" name="矩形 21"/>
            <p:cNvSpPr txBox="1"/>
            <p:nvPr/>
          </p:nvSpPr>
          <p:spPr>
            <a:xfrm>
              <a:off x="404915" y="64845"/>
              <a:ext cx="2762951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Blender建模并导入</a:t>
              </a:r>
            </a:p>
          </p:txBody>
        </p:sp>
      </p:grpSp>
      <p:pic>
        <p:nvPicPr>
          <p:cNvPr id="247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59" y="858521"/>
            <a:ext cx="7051041" cy="374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67" y="3069157"/>
            <a:ext cx="6755804" cy="358902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TextBox 4"/>
          <p:cNvSpPr txBox="1"/>
          <p:nvPr/>
        </p:nvSpPr>
        <p:spPr>
          <a:xfrm>
            <a:off x="403461" y="1284137"/>
            <a:ext cx="4122087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2800" b="1">
                <a:solidFill>
                  <a:srgbClr val="ECC345"/>
                </a:solidFill>
                <a:latin typeface="华文彩云"/>
                <a:ea typeface="华文彩云"/>
                <a:cs typeface="华文彩云"/>
                <a:sym typeface="华文彩云"/>
              </a:defRPr>
            </a:pPr>
            <a:r>
              <a:t>*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卡通素材拼凑搭建场景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ver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animBg="1" advAuto="0"/>
      <p:bldP spid="248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组合 17"/>
          <p:cNvGrpSpPr/>
          <p:nvPr/>
        </p:nvGrpSpPr>
        <p:grpSpPr>
          <a:xfrm>
            <a:off x="279863" y="199822"/>
            <a:ext cx="4414063" cy="612983"/>
            <a:chOff x="-2" y="0"/>
            <a:chExt cx="4414061" cy="612982"/>
          </a:xfrm>
        </p:grpSpPr>
        <p:grpSp>
          <p:nvGrpSpPr>
            <p:cNvPr id="253" name="组合 19"/>
            <p:cNvGrpSpPr/>
            <p:nvPr/>
          </p:nvGrpSpPr>
          <p:grpSpPr>
            <a:xfrm>
              <a:off x="-3" y="-1"/>
              <a:ext cx="4414063" cy="612983"/>
              <a:chOff x="0" y="0"/>
              <a:chExt cx="4414061" cy="612982"/>
            </a:xfrm>
          </p:grpSpPr>
          <p:sp>
            <p:nvSpPr>
              <p:cNvPr id="251" name="圆角矩形 18"/>
              <p:cNvSpPr/>
              <p:nvPr/>
            </p:nvSpPr>
            <p:spPr>
              <a:xfrm flipH="1">
                <a:off x="-1" y="-1"/>
                <a:ext cx="4414062" cy="612984"/>
              </a:xfrm>
              <a:prstGeom prst="roundRect">
                <a:avLst>
                  <a:gd name="adj" fmla="val 50000"/>
                </a:avLst>
              </a:prstGeom>
              <a:solidFill>
                <a:srgbClr val="E961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252" name="01"/>
              <p:cNvSpPr txBox="1"/>
              <p:nvPr/>
            </p:nvSpPr>
            <p:spPr>
              <a:xfrm>
                <a:off x="3433953" y="26799"/>
                <a:ext cx="811731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sp>
          <p:nvSpPr>
            <p:cNvPr id="254" name="矩形 21"/>
            <p:cNvSpPr txBox="1"/>
            <p:nvPr/>
          </p:nvSpPr>
          <p:spPr>
            <a:xfrm>
              <a:off x="404915" y="64845"/>
              <a:ext cx="2762951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Blender建模并导入</a:t>
              </a:r>
            </a:p>
          </p:txBody>
        </p:sp>
      </p:grpSp>
      <p:pic>
        <p:nvPicPr>
          <p:cNvPr id="25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77" y="2438397"/>
            <a:ext cx="7388496" cy="39251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3" name="组合 2"/>
          <p:cNvGrpSpPr/>
          <p:nvPr/>
        </p:nvGrpSpPr>
        <p:grpSpPr>
          <a:xfrm>
            <a:off x="861595" y="886220"/>
            <a:ext cx="11087044" cy="5477317"/>
            <a:chOff x="0" y="-1"/>
            <a:chExt cx="11087043" cy="5477316"/>
          </a:xfrm>
        </p:grpSpPr>
        <p:pic>
          <p:nvPicPr>
            <p:cNvPr id="257" name="图片 6" descr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6383" y="2228020"/>
              <a:ext cx="1400660" cy="14006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图片 10" descr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76" y="4076655"/>
              <a:ext cx="1400659" cy="14006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图片 12" descr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5" y="19259"/>
              <a:ext cx="1340921" cy="1340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图片 14" descr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1571" y="-2"/>
              <a:ext cx="1340920" cy="134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图片 16" descr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1671" y="13473"/>
              <a:ext cx="1340920" cy="134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图片 18" descr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1842448"/>
              <a:ext cx="1400659" cy="14006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0" name="组合 4"/>
          <p:cNvGrpSpPr/>
          <p:nvPr/>
        </p:nvGrpSpPr>
        <p:grpSpPr>
          <a:xfrm>
            <a:off x="2246547" y="1486227"/>
            <a:ext cx="8290072" cy="4345615"/>
            <a:chOff x="0" y="-1"/>
            <a:chExt cx="8290071" cy="4345613"/>
          </a:xfrm>
        </p:grpSpPr>
        <p:sp>
          <p:nvSpPr>
            <p:cNvPr id="264" name="直接箭头连接符 8"/>
            <p:cNvSpPr/>
            <p:nvPr/>
          </p:nvSpPr>
          <p:spPr>
            <a:xfrm>
              <a:off x="2512180" y="740910"/>
              <a:ext cx="859753" cy="177590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直接箭头连接符 8"/>
            <p:cNvSpPr/>
            <p:nvPr/>
          </p:nvSpPr>
          <p:spPr>
            <a:xfrm flipH="1">
              <a:off x="5099132" y="759668"/>
              <a:ext cx="684573" cy="175714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直接箭头连接符 8"/>
            <p:cNvSpPr/>
            <p:nvPr/>
          </p:nvSpPr>
          <p:spPr>
            <a:xfrm flipH="1">
              <a:off x="7171773" y="2272663"/>
              <a:ext cx="1118298" cy="17302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直接箭头连接符 8"/>
            <p:cNvSpPr/>
            <p:nvPr/>
          </p:nvSpPr>
          <p:spPr>
            <a:xfrm>
              <a:off x="11362" y="-2"/>
              <a:ext cx="2286428" cy="275049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8" name="直接箭头连接符 8"/>
            <p:cNvSpPr/>
            <p:nvPr/>
          </p:nvSpPr>
          <p:spPr>
            <a:xfrm>
              <a:off x="-1" y="1862539"/>
              <a:ext cx="1665053" cy="116613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69" name="直接箭头连接符 8"/>
            <p:cNvSpPr/>
            <p:nvPr/>
          </p:nvSpPr>
          <p:spPr>
            <a:xfrm>
              <a:off x="37380" y="4142411"/>
              <a:ext cx="2260409" cy="20320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1" name="TextBox 4"/>
          <p:cNvSpPr txBox="1"/>
          <p:nvPr/>
        </p:nvSpPr>
        <p:spPr>
          <a:xfrm>
            <a:off x="8475574" y="995106"/>
            <a:ext cx="4122085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2800" b="1">
                <a:solidFill>
                  <a:srgbClr val="ECC345"/>
                </a:solidFill>
                <a:latin typeface="华文彩云"/>
                <a:ea typeface="华文彩云"/>
                <a:cs typeface="华文彩云"/>
                <a:sym typeface="华文彩云"/>
              </a:defRPr>
            </a:pPr>
            <a:r>
              <a:t>*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纯色图片贴图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1" animBg="1" advAuto="0"/>
      <p:bldP spid="270" grpId="2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组合 17"/>
          <p:cNvGrpSpPr/>
          <p:nvPr/>
        </p:nvGrpSpPr>
        <p:grpSpPr>
          <a:xfrm>
            <a:off x="279863" y="199822"/>
            <a:ext cx="4414063" cy="612983"/>
            <a:chOff x="-2" y="0"/>
            <a:chExt cx="4414061" cy="612982"/>
          </a:xfrm>
        </p:grpSpPr>
        <p:grpSp>
          <p:nvGrpSpPr>
            <p:cNvPr id="275" name="组合 19"/>
            <p:cNvGrpSpPr/>
            <p:nvPr/>
          </p:nvGrpSpPr>
          <p:grpSpPr>
            <a:xfrm>
              <a:off x="-3" y="-1"/>
              <a:ext cx="4414063" cy="612983"/>
              <a:chOff x="0" y="0"/>
              <a:chExt cx="4414061" cy="612982"/>
            </a:xfrm>
          </p:grpSpPr>
          <p:sp>
            <p:nvSpPr>
              <p:cNvPr id="273" name="圆角矩形 18"/>
              <p:cNvSpPr/>
              <p:nvPr/>
            </p:nvSpPr>
            <p:spPr>
              <a:xfrm flipH="1">
                <a:off x="-1" y="-1"/>
                <a:ext cx="4414062" cy="612984"/>
              </a:xfrm>
              <a:prstGeom prst="roundRect">
                <a:avLst>
                  <a:gd name="adj" fmla="val 50000"/>
                </a:avLst>
              </a:prstGeom>
              <a:solidFill>
                <a:srgbClr val="E961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274" name="01"/>
              <p:cNvSpPr txBox="1"/>
              <p:nvPr/>
            </p:nvSpPr>
            <p:spPr>
              <a:xfrm>
                <a:off x="3433953" y="26799"/>
                <a:ext cx="811731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sp>
          <p:nvSpPr>
            <p:cNvPr id="276" name="矩形 21"/>
            <p:cNvSpPr txBox="1"/>
            <p:nvPr/>
          </p:nvSpPr>
          <p:spPr>
            <a:xfrm>
              <a:off x="404915" y="64845"/>
              <a:ext cx="2762951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Blender建模并导入</a:t>
              </a:r>
            </a:p>
          </p:txBody>
        </p:sp>
      </p:grpSp>
      <p:pic>
        <p:nvPicPr>
          <p:cNvPr id="278" name="图片 6" descr="图片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94" y="1033852"/>
            <a:ext cx="9525001" cy="5476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组合 17"/>
          <p:cNvGrpSpPr/>
          <p:nvPr/>
        </p:nvGrpSpPr>
        <p:grpSpPr>
          <a:xfrm>
            <a:off x="279863" y="199822"/>
            <a:ext cx="4414063" cy="612983"/>
            <a:chOff x="-2" y="0"/>
            <a:chExt cx="4414061" cy="612982"/>
          </a:xfrm>
        </p:grpSpPr>
        <p:grpSp>
          <p:nvGrpSpPr>
            <p:cNvPr id="282" name="组合 19"/>
            <p:cNvGrpSpPr/>
            <p:nvPr/>
          </p:nvGrpSpPr>
          <p:grpSpPr>
            <a:xfrm>
              <a:off x="-3" y="-1"/>
              <a:ext cx="4414063" cy="612983"/>
              <a:chOff x="0" y="0"/>
              <a:chExt cx="4414061" cy="612982"/>
            </a:xfrm>
          </p:grpSpPr>
          <p:sp>
            <p:nvSpPr>
              <p:cNvPr id="280" name="圆角矩形 18"/>
              <p:cNvSpPr/>
              <p:nvPr/>
            </p:nvSpPr>
            <p:spPr>
              <a:xfrm flipH="1">
                <a:off x="-1" y="-1"/>
                <a:ext cx="4414062" cy="612984"/>
              </a:xfrm>
              <a:prstGeom prst="roundRect">
                <a:avLst>
                  <a:gd name="adj" fmla="val 50000"/>
                </a:avLst>
              </a:prstGeom>
              <a:solidFill>
                <a:srgbClr val="E961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281" name="01"/>
              <p:cNvSpPr txBox="1"/>
              <p:nvPr/>
            </p:nvSpPr>
            <p:spPr>
              <a:xfrm>
                <a:off x="3433953" y="26799"/>
                <a:ext cx="811731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sp>
          <p:nvSpPr>
            <p:cNvPr id="283" name="矩形 21"/>
            <p:cNvSpPr txBox="1"/>
            <p:nvPr/>
          </p:nvSpPr>
          <p:spPr>
            <a:xfrm>
              <a:off x="404915" y="6484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文本渲染</a:t>
              </a:r>
            </a:p>
          </p:txBody>
        </p:sp>
      </p:grpSp>
      <p:sp>
        <p:nvSpPr>
          <p:cNvPr id="285" name="TextBox 4"/>
          <p:cNvSpPr txBox="1"/>
          <p:nvPr/>
        </p:nvSpPr>
        <p:spPr>
          <a:xfrm>
            <a:off x="-52825" y="812224"/>
            <a:ext cx="4122086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28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Blender文本建模</a:t>
            </a:r>
          </a:p>
        </p:txBody>
      </p:sp>
      <p:pic>
        <p:nvPicPr>
          <p:cNvPr id="286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637" y="1808159"/>
            <a:ext cx="3667760" cy="3713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99" y="1808159"/>
            <a:ext cx="2950033" cy="3713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2" animBg="1" advAuto="0"/>
      <p:bldP spid="287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组合 17"/>
          <p:cNvGrpSpPr/>
          <p:nvPr/>
        </p:nvGrpSpPr>
        <p:grpSpPr>
          <a:xfrm>
            <a:off x="279863" y="199822"/>
            <a:ext cx="4414063" cy="612983"/>
            <a:chOff x="-2" y="0"/>
            <a:chExt cx="4414061" cy="612982"/>
          </a:xfrm>
        </p:grpSpPr>
        <p:grpSp>
          <p:nvGrpSpPr>
            <p:cNvPr id="291" name="组合 19"/>
            <p:cNvGrpSpPr/>
            <p:nvPr/>
          </p:nvGrpSpPr>
          <p:grpSpPr>
            <a:xfrm>
              <a:off x="-3" y="-1"/>
              <a:ext cx="4414063" cy="612983"/>
              <a:chOff x="0" y="0"/>
              <a:chExt cx="4414061" cy="612982"/>
            </a:xfrm>
          </p:grpSpPr>
          <p:sp>
            <p:nvSpPr>
              <p:cNvPr id="289" name="圆角矩形 18"/>
              <p:cNvSpPr/>
              <p:nvPr/>
            </p:nvSpPr>
            <p:spPr>
              <a:xfrm flipH="1">
                <a:off x="-1" y="-1"/>
                <a:ext cx="4414062" cy="612984"/>
              </a:xfrm>
              <a:prstGeom prst="roundRect">
                <a:avLst>
                  <a:gd name="adj" fmla="val 50000"/>
                </a:avLst>
              </a:prstGeom>
              <a:solidFill>
                <a:srgbClr val="E961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290" name="01"/>
              <p:cNvSpPr txBox="1"/>
              <p:nvPr/>
            </p:nvSpPr>
            <p:spPr>
              <a:xfrm>
                <a:off x="3433953" y="26799"/>
                <a:ext cx="811731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sp>
          <p:nvSpPr>
            <p:cNvPr id="292" name="矩形 21"/>
            <p:cNvSpPr txBox="1"/>
            <p:nvPr/>
          </p:nvSpPr>
          <p:spPr>
            <a:xfrm>
              <a:off x="404915" y="6484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文本渲染</a:t>
              </a:r>
            </a:p>
          </p:txBody>
        </p:sp>
      </p:grpSp>
      <p:sp>
        <p:nvSpPr>
          <p:cNvPr id="294" name="TextBox 4"/>
          <p:cNvSpPr txBox="1"/>
          <p:nvPr/>
        </p:nvSpPr>
        <p:spPr>
          <a:xfrm>
            <a:off x="-2" y="877647"/>
            <a:ext cx="3388094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28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FreeType库</a:t>
            </a:r>
          </a:p>
        </p:txBody>
      </p:sp>
      <p:sp>
        <p:nvSpPr>
          <p:cNvPr id="295" name="TextBox 4"/>
          <p:cNvSpPr txBox="1"/>
          <p:nvPr/>
        </p:nvSpPr>
        <p:spPr>
          <a:xfrm>
            <a:off x="684783" y="1741814"/>
            <a:ext cx="6884418" cy="4949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4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加载本地字体库文件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4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TrueType字体是一些通过数学公式(曲线的组合)。这些字形，类似于矢量图像，可以根据需要的字体大小来生成像素图像。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4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预先生成表示128个ASCII字符的字符表。并为每一个字符储存纹理和一些度量值。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/>
              <a:buChar char="•"/>
              <a:defRPr sz="24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根据需要使用这些存储好的纹理和度量值，渲染文字到屏幕上</a:t>
            </a:r>
          </a:p>
        </p:txBody>
      </p:sp>
      <p:pic>
        <p:nvPicPr>
          <p:cNvPr id="296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359" y="1277188"/>
            <a:ext cx="3695703" cy="240982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extBox 4"/>
          <p:cNvSpPr txBox="1"/>
          <p:nvPr/>
        </p:nvSpPr>
        <p:spPr>
          <a:xfrm>
            <a:off x="8119126" y="3685945"/>
            <a:ext cx="3388091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字符度量值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组合 17"/>
          <p:cNvGrpSpPr/>
          <p:nvPr/>
        </p:nvGrpSpPr>
        <p:grpSpPr>
          <a:xfrm>
            <a:off x="279863" y="199822"/>
            <a:ext cx="4414063" cy="612983"/>
            <a:chOff x="-2" y="0"/>
            <a:chExt cx="4414061" cy="612982"/>
          </a:xfrm>
        </p:grpSpPr>
        <p:grpSp>
          <p:nvGrpSpPr>
            <p:cNvPr id="301" name="组合 19"/>
            <p:cNvGrpSpPr/>
            <p:nvPr/>
          </p:nvGrpSpPr>
          <p:grpSpPr>
            <a:xfrm>
              <a:off x="-3" y="-1"/>
              <a:ext cx="4414063" cy="612983"/>
              <a:chOff x="0" y="0"/>
              <a:chExt cx="4414061" cy="612982"/>
            </a:xfrm>
          </p:grpSpPr>
          <p:sp>
            <p:nvSpPr>
              <p:cNvPr id="299" name="圆角矩形 18"/>
              <p:cNvSpPr/>
              <p:nvPr/>
            </p:nvSpPr>
            <p:spPr>
              <a:xfrm flipH="1">
                <a:off x="-1" y="-1"/>
                <a:ext cx="4414062" cy="612984"/>
              </a:xfrm>
              <a:prstGeom prst="roundRect">
                <a:avLst>
                  <a:gd name="adj" fmla="val 50000"/>
                </a:avLst>
              </a:prstGeom>
              <a:solidFill>
                <a:srgbClr val="E961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300" name="01"/>
              <p:cNvSpPr txBox="1"/>
              <p:nvPr/>
            </p:nvSpPr>
            <p:spPr>
              <a:xfrm>
                <a:off x="3433953" y="26799"/>
                <a:ext cx="811731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sp>
          <p:nvSpPr>
            <p:cNvPr id="302" name="矩形 21"/>
            <p:cNvSpPr txBox="1"/>
            <p:nvPr/>
          </p:nvSpPr>
          <p:spPr>
            <a:xfrm>
              <a:off x="404915" y="6484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文本渲染</a:t>
              </a:r>
            </a:p>
          </p:txBody>
        </p:sp>
      </p:grpSp>
      <p:sp>
        <p:nvSpPr>
          <p:cNvPr id="304" name="TextBox 4"/>
          <p:cNvSpPr txBox="1"/>
          <p:nvPr/>
        </p:nvSpPr>
        <p:spPr>
          <a:xfrm>
            <a:off x="-2" y="877647"/>
            <a:ext cx="3388094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28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FreeType库</a:t>
            </a:r>
          </a:p>
        </p:txBody>
      </p:sp>
      <p:pic>
        <p:nvPicPr>
          <p:cNvPr id="305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44" y="1678140"/>
            <a:ext cx="7653512" cy="105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图片 7" descr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74" y="2966391"/>
            <a:ext cx="6845652" cy="3333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animBg="1" advAuto="0"/>
      <p:bldP spid="306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组合 17"/>
          <p:cNvGrpSpPr/>
          <p:nvPr/>
        </p:nvGrpSpPr>
        <p:grpSpPr>
          <a:xfrm>
            <a:off x="279863" y="199822"/>
            <a:ext cx="4414063" cy="612983"/>
            <a:chOff x="-2" y="0"/>
            <a:chExt cx="4414061" cy="612982"/>
          </a:xfrm>
        </p:grpSpPr>
        <p:grpSp>
          <p:nvGrpSpPr>
            <p:cNvPr id="310" name="组合 19"/>
            <p:cNvGrpSpPr/>
            <p:nvPr/>
          </p:nvGrpSpPr>
          <p:grpSpPr>
            <a:xfrm>
              <a:off x="-3" y="-1"/>
              <a:ext cx="4414063" cy="612983"/>
              <a:chOff x="0" y="0"/>
              <a:chExt cx="4414061" cy="612982"/>
            </a:xfrm>
          </p:grpSpPr>
          <p:sp>
            <p:nvSpPr>
              <p:cNvPr id="308" name="圆角矩形 18"/>
              <p:cNvSpPr/>
              <p:nvPr/>
            </p:nvSpPr>
            <p:spPr>
              <a:xfrm flipH="1">
                <a:off x="-1" y="-1"/>
                <a:ext cx="4414062" cy="612984"/>
              </a:xfrm>
              <a:prstGeom prst="roundRect">
                <a:avLst>
                  <a:gd name="adj" fmla="val 50000"/>
                </a:avLst>
              </a:prstGeom>
              <a:solidFill>
                <a:srgbClr val="E961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309" name="01"/>
              <p:cNvSpPr txBox="1"/>
              <p:nvPr/>
            </p:nvSpPr>
            <p:spPr>
              <a:xfrm>
                <a:off x="3433953" y="26799"/>
                <a:ext cx="811731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sp>
          <p:nvSpPr>
            <p:cNvPr id="311" name="矩形 21"/>
            <p:cNvSpPr txBox="1"/>
            <p:nvPr/>
          </p:nvSpPr>
          <p:spPr>
            <a:xfrm>
              <a:off x="404915" y="6484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流体模拟</a:t>
              </a:r>
            </a:p>
          </p:txBody>
        </p:sp>
      </p:grpSp>
      <p:sp>
        <p:nvSpPr>
          <p:cNvPr id="313" name="TextBox 4"/>
          <p:cNvSpPr txBox="1"/>
          <p:nvPr/>
        </p:nvSpPr>
        <p:spPr>
          <a:xfrm>
            <a:off x="279866" y="877647"/>
            <a:ext cx="3388094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28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绘制三角形网格</a:t>
            </a:r>
          </a:p>
        </p:txBody>
      </p:sp>
      <p:sp>
        <p:nvSpPr>
          <p:cNvPr id="314" name="TextBox 4"/>
          <p:cNvSpPr txBox="1"/>
          <p:nvPr/>
        </p:nvSpPr>
        <p:spPr>
          <a:xfrm>
            <a:off x="684780" y="1571528"/>
            <a:ext cx="4100581" cy="1139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lnSpc>
                <a:spcPct val="150000"/>
              </a:lnSpc>
              <a:buSzPct val="100000"/>
              <a:buFont typeface="Arial"/>
              <a:buChar char="•"/>
              <a:defRPr sz="24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按照三角形绘制时的顶点顺序生成顶点数组</a:t>
            </a:r>
          </a:p>
        </p:txBody>
      </p:sp>
      <p:pic>
        <p:nvPicPr>
          <p:cNvPr id="31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1064903"/>
            <a:ext cx="4414052" cy="3586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9" y="2543374"/>
            <a:ext cx="7152642" cy="379984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TextBox 4"/>
          <p:cNvSpPr txBox="1"/>
          <p:nvPr/>
        </p:nvSpPr>
        <p:spPr>
          <a:xfrm>
            <a:off x="7738671" y="4609615"/>
            <a:ext cx="4100577" cy="1780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lnSpc>
                <a:spcPct val="150000"/>
              </a:lnSpc>
              <a:buSzPct val="100000"/>
              <a:buFont typeface="Arial"/>
              <a:buChar char="•"/>
              <a:defRPr sz="24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再以GL_TRIANGLE_STRIP方式绘制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1" animBg="1" advAuto="0"/>
      <p:bldP spid="316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组合 17"/>
          <p:cNvGrpSpPr/>
          <p:nvPr/>
        </p:nvGrpSpPr>
        <p:grpSpPr>
          <a:xfrm>
            <a:off x="279863" y="199822"/>
            <a:ext cx="4414063" cy="612983"/>
            <a:chOff x="-2" y="0"/>
            <a:chExt cx="4414061" cy="612982"/>
          </a:xfrm>
        </p:grpSpPr>
        <p:grpSp>
          <p:nvGrpSpPr>
            <p:cNvPr id="321" name="组合 19"/>
            <p:cNvGrpSpPr/>
            <p:nvPr/>
          </p:nvGrpSpPr>
          <p:grpSpPr>
            <a:xfrm>
              <a:off x="-3" y="-1"/>
              <a:ext cx="4414063" cy="612983"/>
              <a:chOff x="0" y="0"/>
              <a:chExt cx="4414061" cy="612982"/>
            </a:xfrm>
          </p:grpSpPr>
          <p:sp>
            <p:nvSpPr>
              <p:cNvPr id="319" name="圆角矩形 18"/>
              <p:cNvSpPr/>
              <p:nvPr/>
            </p:nvSpPr>
            <p:spPr>
              <a:xfrm flipH="1">
                <a:off x="-1" y="-1"/>
                <a:ext cx="4414062" cy="612984"/>
              </a:xfrm>
              <a:prstGeom prst="roundRect">
                <a:avLst>
                  <a:gd name="adj" fmla="val 50000"/>
                </a:avLst>
              </a:prstGeom>
              <a:solidFill>
                <a:srgbClr val="E961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320" name="01"/>
              <p:cNvSpPr txBox="1"/>
              <p:nvPr/>
            </p:nvSpPr>
            <p:spPr>
              <a:xfrm>
                <a:off x="3433953" y="26799"/>
                <a:ext cx="811731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sp>
          <p:nvSpPr>
            <p:cNvPr id="322" name="矩形 21"/>
            <p:cNvSpPr txBox="1"/>
            <p:nvPr/>
          </p:nvSpPr>
          <p:spPr>
            <a:xfrm>
              <a:off x="404915" y="6484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流体模拟</a:t>
              </a:r>
            </a:p>
          </p:txBody>
        </p:sp>
      </p:grpSp>
      <p:grpSp>
        <p:nvGrpSpPr>
          <p:cNvPr id="328" name="组合 8"/>
          <p:cNvGrpSpPr/>
          <p:nvPr/>
        </p:nvGrpSpPr>
        <p:grpSpPr>
          <a:xfrm>
            <a:off x="759842" y="1253262"/>
            <a:ext cx="10009762" cy="2409435"/>
            <a:chOff x="0" y="0"/>
            <a:chExt cx="10009760" cy="2409434"/>
          </a:xfrm>
        </p:grpSpPr>
        <p:grpSp>
          <p:nvGrpSpPr>
            <p:cNvPr id="326" name="组合 5"/>
            <p:cNvGrpSpPr/>
            <p:nvPr/>
          </p:nvGrpSpPr>
          <p:grpSpPr>
            <a:xfrm>
              <a:off x="-1" y="-1"/>
              <a:ext cx="10009762" cy="2409435"/>
              <a:chOff x="0" y="0"/>
              <a:chExt cx="10009760" cy="2409434"/>
            </a:xfrm>
          </p:grpSpPr>
          <p:sp>
            <p:nvSpPr>
              <p:cNvPr id="324" name="TextBox 4"/>
              <p:cNvSpPr txBox="1"/>
              <p:nvPr/>
            </p:nvSpPr>
            <p:spPr>
              <a:xfrm>
                <a:off x="6397487" y="0"/>
                <a:ext cx="3612274" cy="24094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lnSpc>
                    <a:spcPct val="150000"/>
                  </a:lnSpc>
                  <a:defRPr sz="2400" b="1">
                    <a:solidFill>
                      <a:srgbClr val="ECC345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一种广泛用于CG中水波的模拟的波形。形状比较接近真实的水波，而且计算量不大，</a:t>
                </a:r>
              </a:p>
            </p:txBody>
          </p:sp>
          <p:pic>
            <p:nvPicPr>
              <p:cNvPr id="325" name="图片 1" descr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47230"/>
                <a:ext cx="5033705" cy="13001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27" name="TextBox 4"/>
            <p:cNvSpPr txBox="1"/>
            <p:nvPr/>
          </p:nvSpPr>
          <p:spPr>
            <a:xfrm>
              <a:off x="734828" y="1518976"/>
              <a:ext cx="3388093" cy="408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lnSpc>
                  <a:spcPct val="150000"/>
                </a:lnSpc>
                <a:defRPr b="1">
                  <a:solidFill>
                    <a:srgbClr val="ECC345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Gester波</a:t>
              </a:r>
            </a:p>
          </p:txBody>
        </p:sp>
      </p:grpSp>
      <p:sp>
        <p:nvSpPr>
          <p:cNvPr id="329" name="TextBox 4"/>
          <p:cNvSpPr txBox="1"/>
          <p:nvPr/>
        </p:nvSpPr>
        <p:spPr>
          <a:xfrm>
            <a:off x="684783" y="924841"/>
            <a:ext cx="1753618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28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Gester波</a:t>
            </a:r>
          </a:p>
        </p:txBody>
      </p:sp>
      <p:grpSp>
        <p:nvGrpSpPr>
          <p:cNvPr id="332" name="组合 6"/>
          <p:cNvGrpSpPr/>
          <p:nvPr/>
        </p:nvGrpSpPr>
        <p:grpSpPr>
          <a:xfrm>
            <a:off x="720676" y="3141154"/>
            <a:ext cx="11281998" cy="3784061"/>
            <a:chOff x="-1" y="0"/>
            <a:chExt cx="11281996" cy="3784060"/>
          </a:xfrm>
        </p:grpSpPr>
        <p:pic>
          <p:nvPicPr>
            <p:cNvPr id="330" name="图片 16" descr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4866" y="994687"/>
              <a:ext cx="7477130" cy="1800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TextBox 4"/>
            <p:cNvSpPr txBox="1"/>
            <p:nvPr/>
          </p:nvSpPr>
          <p:spPr>
            <a:xfrm>
              <a:off x="-2" y="0"/>
              <a:ext cx="3612273" cy="3784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marL="342900" indent="-342900">
                <a:lnSpc>
                  <a:spcPct val="150000"/>
                </a:lnSpc>
                <a:buSzPct val="100000"/>
                <a:buFont typeface="Arial"/>
                <a:buChar char="•"/>
                <a:defRPr sz="1600" b="1">
                  <a:solidFill>
                    <a:srgbClr val="ECC345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Qi：波的陡度参数，0得到正弦波，取 1 / wi × Ai 则为尖锐的波。</a:t>
              </a:r>
            </a:p>
            <a:p>
              <a:pPr marL="342900" indent="-342900">
                <a:lnSpc>
                  <a:spcPct val="150000"/>
                </a:lnSpc>
                <a:buSzPct val="100000"/>
                <a:buFont typeface="Arial"/>
                <a:buChar char="•"/>
                <a:defRPr sz="1600" b="1">
                  <a:solidFill>
                    <a:srgbClr val="ECC345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Ai：波的振幅Di：波方向。对于单向波，方向是固定的。</a:t>
              </a:r>
            </a:p>
            <a:p>
              <a:pPr marL="342900" indent="-342900">
                <a:lnSpc>
                  <a:spcPct val="150000"/>
                </a:lnSpc>
                <a:buSzPct val="100000"/>
                <a:buFont typeface="Arial"/>
                <a:buChar char="•"/>
                <a:defRPr sz="1600" b="1">
                  <a:solidFill>
                    <a:srgbClr val="ECC345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 Di.x ,Di.y 即方向的x分量或y分量</a:t>
              </a:r>
            </a:p>
            <a:p>
              <a:pPr marL="342900" indent="-342900">
                <a:lnSpc>
                  <a:spcPct val="150000"/>
                </a:lnSpc>
                <a:buSzPct val="100000"/>
                <a:buFont typeface="Arial"/>
                <a:buChar char="•"/>
                <a:defRPr sz="1600" b="1">
                  <a:solidFill>
                    <a:srgbClr val="ECC345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ωi：控制波长的参数</a:t>
              </a:r>
            </a:p>
            <a:p>
              <a:pPr marL="342900" indent="-342900">
                <a:lnSpc>
                  <a:spcPct val="150000"/>
                </a:lnSpc>
                <a:buSzPct val="100000"/>
                <a:buFont typeface="Arial"/>
                <a:buChar char="•"/>
                <a:defRPr sz="1600" b="1">
                  <a:solidFill>
                    <a:srgbClr val="ECC345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Di.(x，y)：方向点乘坐标（x，y）</a:t>
              </a:r>
            </a:p>
            <a:p>
              <a:pPr marL="342900" indent="-342900">
                <a:lnSpc>
                  <a:spcPct val="150000"/>
                </a:lnSpc>
                <a:buSzPct val="100000"/>
                <a:buFont typeface="Arial"/>
                <a:buChar char="•"/>
                <a:defRPr sz="1600" b="1">
                  <a:solidFill>
                    <a:srgbClr val="ECC345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φi：波的初相。这边控制波的抖动频率。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1" animBg="1" advAuto="0"/>
      <p:bldP spid="332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组合 17"/>
          <p:cNvGrpSpPr/>
          <p:nvPr/>
        </p:nvGrpSpPr>
        <p:grpSpPr>
          <a:xfrm>
            <a:off x="279863" y="199822"/>
            <a:ext cx="4414063" cy="612983"/>
            <a:chOff x="-2" y="0"/>
            <a:chExt cx="4414061" cy="612982"/>
          </a:xfrm>
        </p:grpSpPr>
        <p:grpSp>
          <p:nvGrpSpPr>
            <p:cNvPr id="336" name="组合 19"/>
            <p:cNvGrpSpPr/>
            <p:nvPr/>
          </p:nvGrpSpPr>
          <p:grpSpPr>
            <a:xfrm>
              <a:off x="-3" y="-1"/>
              <a:ext cx="4414063" cy="612983"/>
              <a:chOff x="0" y="0"/>
              <a:chExt cx="4414061" cy="612982"/>
            </a:xfrm>
          </p:grpSpPr>
          <p:sp>
            <p:nvSpPr>
              <p:cNvPr id="334" name="圆角矩形 18"/>
              <p:cNvSpPr/>
              <p:nvPr/>
            </p:nvSpPr>
            <p:spPr>
              <a:xfrm flipH="1">
                <a:off x="-1" y="-1"/>
                <a:ext cx="4414062" cy="612984"/>
              </a:xfrm>
              <a:prstGeom prst="roundRect">
                <a:avLst>
                  <a:gd name="adj" fmla="val 50000"/>
                </a:avLst>
              </a:prstGeom>
              <a:solidFill>
                <a:srgbClr val="E961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335" name="01"/>
              <p:cNvSpPr txBox="1"/>
              <p:nvPr/>
            </p:nvSpPr>
            <p:spPr>
              <a:xfrm>
                <a:off x="3433953" y="26799"/>
                <a:ext cx="811731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sp>
          <p:nvSpPr>
            <p:cNvPr id="337" name="矩形 21"/>
            <p:cNvSpPr txBox="1"/>
            <p:nvPr/>
          </p:nvSpPr>
          <p:spPr>
            <a:xfrm>
              <a:off x="404915" y="6484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流体模拟</a:t>
              </a:r>
            </a:p>
          </p:txBody>
        </p:sp>
      </p:grpSp>
      <p:sp>
        <p:nvSpPr>
          <p:cNvPr id="339" name="TextBox 4"/>
          <p:cNvSpPr txBox="1"/>
          <p:nvPr/>
        </p:nvSpPr>
        <p:spPr>
          <a:xfrm>
            <a:off x="-2" y="877647"/>
            <a:ext cx="3388094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28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Gester波</a:t>
            </a:r>
          </a:p>
        </p:txBody>
      </p:sp>
      <p:sp>
        <p:nvSpPr>
          <p:cNvPr id="340" name="TextBox 4"/>
          <p:cNvSpPr txBox="1"/>
          <p:nvPr/>
        </p:nvSpPr>
        <p:spPr>
          <a:xfrm>
            <a:off x="989583" y="1635561"/>
            <a:ext cx="8835137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lnSpc>
                <a:spcPct val="150000"/>
              </a:lnSpc>
              <a:buSzPct val="100000"/>
              <a:buFont typeface="Arial"/>
              <a:buChar char="•"/>
              <a:defRPr sz="24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使用Gester波公式，随时间改变每个顶点的x，y，z坐标值</a:t>
            </a:r>
          </a:p>
        </p:txBody>
      </p:sp>
      <p:pic>
        <p:nvPicPr>
          <p:cNvPr id="341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892" y="2357827"/>
            <a:ext cx="6419852" cy="4152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图片 5" descr="图片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45" y="1843920"/>
            <a:ext cx="9183904" cy="34592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8" name="组合 17"/>
          <p:cNvGrpSpPr/>
          <p:nvPr/>
        </p:nvGrpSpPr>
        <p:grpSpPr>
          <a:xfrm>
            <a:off x="279863" y="199822"/>
            <a:ext cx="4414063" cy="612983"/>
            <a:chOff x="-2" y="0"/>
            <a:chExt cx="4414061" cy="612982"/>
          </a:xfrm>
        </p:grpSpPr>
        <p:grpSp>
          <p:nvGrpSpPr>
            <p:cNvPr id="346" name="组合 19"/>
            <p:cNvGrpSpPr/>
            <p:nvPr/>
          </p:nvGrpSpPr>
          <p:grpSpPr>
            <a:xfrm>
              <a:off x="-3" y="-1"/>
              <a:ext cx="4414063" cy="612983"/>
              <a:chOff x="0" y="0"/>
              <a:chExt cx="4414061" cy="612982"/>
            </a:xfrm>
          </p:grpSpPr>
          <p:sp>
            <p:nvSpPr>
              <p:cNvPr id="344" name="圆角矩形 18"/>
              <p:cNvSpPr/>
              <p:nvPr/>
            </p:nvSpPr>
            <p:spPr>
              <a:xfrm flipH="1">
                <a:off x="-1" y="-1"/>
                <a:ext cx="4414062" cy="612984"/>
              </a:xfrm>
              <a:prstGeom prst="roundRect">
                <a:avLst>
                  <a:gd name="adj" fmla="val 50000"/>
                </a:avLst>
              </a:prstGeom>
              <a:solidFill>
                <a:srgbClr val="E961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345" name="01"/>
              <p:cNvSpPr txBox="1"/>
              <p:nvPr/>
            </p:nvSpPr>
            <p:spPr>
              <a:xfrm>
                <a:off x="3433953" y="26799"/>
                <a:ext cx="811731" cy="558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3600">
                    <a:solidFill>
                      <a:srgbClr val="E96151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sp>
          <p:nvSpPr>
            <p:cNvPr id="347" name="矩形 21"/>
            <p:cNvSpPr txBox="1"/>
            <p:nvPr/>
          </p:nvSpPr>
          <p:spPr>
            <a:xfrm>
              <a:off x="404915" y="6484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流体模拟</a:t>
              </a:r>
            </a:p>
          </p:txBody>
        </p:sp>
      </p:grpSp>
      <p:sp>
        <p:nvSpPr>
          <p:cNvPr id="349" name="TextBox 4"/>
          <p:cNvSpPr txBox="1"/>
          <p:nvPr/>
        </p:nvSpPr>
        <p:spPr>
          <a:xfrm>
            <a:off x="-2" y="877647"/>
            <a:ext cx="3388094" cy="59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28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水面效果</a:t>
            </a:r>
          </a:p>
        </p:txBody>
      </p:sp>
      <p:pic>
        <p:nvPicPr>
          <p:cNvPr id="350" name="wave1.gif" descr="wave1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99" y="1362199"/>
            <a:ext cx="9450795" cy="5316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 14"/>
          <p:cNvSpPr txBox="1"/>
          <p:nvPr/>
        </p:nvSpPr>
        <p:spPr>
          <a:xfrm>
            <a:off x="5191645" y="4044632"/>
            <a:ext cx="1729737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项目概述</a:t>
            </a:r>
          </a:p>
        </p:txBody>
      </p:sp>
      <p:sp>
        <p:nvSpPr>
          <p:cNvPr id="119" name="矩形 17"/>
          <p:cNvSpPr txBox="1"/>
          <p:nvPr/>
        </p:nvSpPr>
        <p:spPr>
          <a:xfrm>
            <a:off x="4997501" y="1272631"/>
            <a:ext cx="2197004" cy="222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800">
                <a:solidFill>
                  <a:srgbClr val="384E5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01</a:t>
            </a:r>
          </a:p>
        </p:txBody>
      </p:sp>
      <p:sp>
        <p:nvSpPr>
          <p:cNvPr id="120" name="矩形 5"/>
          <p:cNvSpPr txBox="1"/>
          <p:nvPr/>
        </p:nvSpPr>
        <p:spPr>
          <a:xfrm>
            <a:off x="4997501" y="4588767"/>
            <a:ext cx="2197004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384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Rime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矩形 16"/>
          <p:cNvSpPr txBox="1"/>
          <p:nvPr/>
        </p:nvSpPr>
        <p:spPr>
          <a:xfrm>
            <a:off x="5036736" y="3373874"/>
            <a:ext cx="211852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16340092</a:t>
            </a:r>
            <a:endParaRPr dirty="0"/>
          </a:p>
        </p:txBody>
      </p:sp>
      <p:sp>
        <p:nvSpPr>
          <p:cNvPr id="353" name="矩形 19"/>
          <p:cNvSpPr txBox="1"/>
          <p:nvPr/>
        </p:nvSpPr>
        <p:spPr>
          <a:xfrm>
            <a:off x="2550260" y="2193473"/>
            <a:ext cx="7091479" cy="86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000">
                <a:solidFill>
                  <a:srgbClr val="384E5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Part 4</a:t>
            </a:r>
          </a:p>
        </p:txBody>
      </p:sp>
      <p:sp>
        <p:nvSpPr>
          <p:cNvPr id="354" name="TextBox 32"/>
          <p:cNvSpPr txBox="1"/>
          <p:nvPr/>
        </p:nvSpPr>
        <p:spPr>
          <a:xfrm>
            <a:off x="4833606" y="4272910"/>
            <a:ext cx="2524789" cy="694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Viewport Transform</a:t>
            </a:r>
          </a:p>
          <a:p>
            <a:pPr algn="ctr">
              <a:lnSpc>
                <a:spcPct val="150000"/>
              </a:lnSpc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Collision Detection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Box 15"/>
          <p:cNvSpPr txBox="1"/>
          <p:nvPr/>
        </p:nvSpPr>
        <p:spPr>
          <a:xfrm>
            <a:off x="6513627" y="2003342"/>
            <a:ext cx="3547365" cy="78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WSAD键控制玩家的转向和移动方向</a:t>
            </a: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摄像机视角固定</a:t>
            </a:r>
          </a:p>
        </p:txBody>
      </p:sp>
      <p:sp>
        <p:nvSpPr>
          <p:cNvPr id="357" name="矩形 33"/>
          <p:cNvSpPr/>
          <p:nvPr/>
        </p:nvSpPr>
        <p:spPr>
          <a:xfrm>
            <a:off x="6466706" y="756208"/>
            <a:ext cx="1323337" cy="5105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玩家视角</a:t>
            </a:r>
          </a:p>
        </p:txBody>
      </p:sp>
      <p:sp>
        <p:nvSpPr>
          <p:cNvPr id="358" name="矩形 34"/>
          <p:cNvSpPr/>
          <p:nvPr/>
        </p:nvSpPr>
        <p:spPr>
          <a:xfrm>
            <a:off x="6549807" y="3529874"/>
            <a:ext cx="713737" cy="5105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实现</a:t>
            </a:r>
          </a:p>
        </p:txBody>
      </p:sp>
      <p:sp>
        <p:nvSpPr>
          <p:cNvPr id="360" name="TextBox 15"/>
          <p:cNvSpPr txBox="1"/>
          <p:nvPr/>
        </p:nvSpPr>
        <p:spPr>
          <a:xfrm>
            <a:off x="6490325" y="4538131"/>
            <a:ext cx="3309054" cy="789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更新LookAt矩阵，使得摄像机和玩家相对位置不变</a:t>
            </a:r>
          </a:p>
        </p:txBody>
      </p:sp>
      <p:grpSp>
        <p:nvGrpSpPr>
          <p:cNvPr id="363" name="成组"/>
          <p:cNvGrpSpPr/>
          <p:nvPr/>
        </p:nvGrpSpPr>
        <p:grpSpPr>
          <a:xfrm>
            <a:off x="612266" y="148624"/>
            <a:ext cx="3309056" cy="623912"/>
            <a:chOff x="-1" y="0"/>
            <a:chExt cx="3309054" cy="623911"/>
          </a:xfrm>
        </p:grpSpPr>
        <p:sp>
          <p:nvSpPr>
            <p:cNvPr id="361" name="圆角矩形 18"/>
            <p:cNvSpPr/>
            <p:nvPr/>
          </p:nvSpPr>
          <p:spPr>
            <a:xfrm flipH="1">
              <a:off x="-2" y="-1"/>
              <a:ext cx="3309056" cy="623912"/>
            </a:xfrm>
            <a:prstGeom prst="roundRect">
              <a:avLst>
                <a:gd name="adj" fmla="val 50000"/>
              </a:avLst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62" name="矩形 21"/>
            <p:cNvSpPr txBox="1"/>
            <p:nvPr/>
          </p:nvSpPr>
          <p:spPr>
            <a:xfrm>
              <a:off x="440529" y="5668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视口转换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ADA1EF9-D36D-41A7-8034-F56871019B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5" y="1774662"/>
            <a:ext cx="4603173" cy="3158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2" animBg="1" advAuto="0"/>
      <p:bldP spid="360" grpId="3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Box 15"/>
          <p:cNvSpPr txBox="1"/>
          <p:nvPr/>
        </p:nvSpPr>
        <p:spPr>
          <a:xfrm>
            <a:off x="1169943" y="2618526"/>
            <a:ext cx="4342872" cy="193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WSAD键：更新摄像机位置</a:t>
            </a:r>
          </a:p>
          <a:p>
            <a:pPr algn="r"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algn="r"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鼠标输入：更新欧拉角</a:t>
            </a:r>
          </a:p>
          <a:p>
            <a:pPr algn="r"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  <a:p>
            <a:pPr algn="r">
              <a:lnSpc>
                <a:spcPct val="150000"/>
              </a:lnSpc>
              <a:defRPr sz="16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此时，玩家停止移动</a:t>
            </a:r>
          </a:p>
        </p:txBody>
      </p:sp>
      <p:sp>
        <p:nvSpPr>
          <p:cNvPr id="366" name="矩形 34"/>
          <p:cNvSpPr/>
          <p:nvPr/>
        </p:nvSpPr>
        <p:spPr>
          <a:xfrm>
            <a:off x="4144769" y="1413735"/>
            <a:ext cx="1323337" cy="5105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自由视角</a:t>
            </a:r>
          </a:p>
        </p:txBody>
      </p:sp>
      <p:sp>
        <p:nvSpPr>
          <p:cNvPr id="367" name="等腰三角形 41"/>
          <p:cNvSpPr/>
          <p:nvPr/>
        </p:nvSpPr>
        <p:spPr>
          <a:xfrm rot="5400000">
            <a:off x="2501104" y="5685961"/>
            <a:ext cx="360687" cy="310939"/>
          </a:xfrm>
          <a:prstGeom prst="triangle">
            <a:avLst/>
          </a:prstGeom>
          <a:solidFill>
            <a:srgbClr val="77B9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68" name="矩形 29"/>
          <p:cNvSpPr txBox="1"/>
          <p:nvPr/>
        </p:nvSpPr>
        <p:spPr>
          <a:xfrm>
            <a:off x="3232245" y="5636960"/>
            <a:ext cx="2394851" cy="4089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空格键切换两种视角</a:t>
            </a:r>
          </a:p>
        </p:txBody>
      </p:sp>
      <p:pic>
        <p:nvPicPr>
          <p:cNvPr id="369" name="wsad2.mov" descr="wsad2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7874" y="1469354"/>
            <a:ext cx="4740339" cy="32367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2" name="成组"/>
          <p:cNvGrpSpPr/>
          <p:nvPr/>
        </p:nvGrpSpPr>
        <p:grpSpPr>
          <a:xfrm>
            <a:off x="315479" y="207983"/>
            <a:ext cx="3309056" cy="623910"/>
            <a:chOff x="-1" y="0"/>
            <a:chExt cx="3309054" cy="623909"/>
          </a:xfrm>
        </p:grpSpPr>
        <p:sp>
          <p:nvSpPr>
            <p:cNvPr id="370" name="圆角矩形 18"/>
            <p:cNvSpPr/>
            <p:nvPr/>
          </p:nvSpPr>
          <p:spPr>
            <a:xfrm flipH="1">
              <a:off x="-2" y="0"/>
              <a:ext cx="3309056" cy="623910"/>
            </a:xfrm>
            <a:prstGeom prst="roundRect">
              <a:avLst>
                <a:gd name="adj" fmla="val 50000"/>
              </a:avLst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71" name="矩形 21"/>
            <p:cNvSpPr txBox="1"/>
            <p:nvPr/>
          </p:nvSpPr>
          <p:spPr>
            <a:xfrm>
              <a:off x="440529" y="5668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视口转换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5" fill="hold"/>
                                        <p:tgtEl>
                                          <p:spTgt spid="3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155"/>
                            </p:stCondLst>
                            <p:childTnLst>
                              <p:par>
                                <p:cTn id="8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69"/>
                </p:tgtEl>
              </p:cMediaNode>
            </p:video>
          </p:childTnLst>
        </p:cTn>
      </p:par>
    </p:tnLst>
    <p:bldLst>
      <p:bldP spid="365" grpId="2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成组"/>
          <p:cNvGrpSpPr/>
          <p:nvPr/>
        </p:nvGrpSpPr>
        <p:grpSpPr>
          <a:xfrm>
            <a:off x="315479" y="207983"/>
            <a:ext cx="3309056" cy="623910"/>
            <a:chOff x="-1" y="0"/>
            <a:chExt cx="3309054" cy="623909"/>
          </a:xfrm>
        </p:grpSpPr>
        <p:sp>
          <p:nvSpPr>
            <p:cNvPr id="374" name="圆角矩形 18"/>
            <p:cNvSpPr/>
            <p:nvPr/>
          </p:nvSpPr>
          <p:spPr>
            <a:xfrm flipH="1">
              <a:off x="-2" y="0"/>
              <a:ext cx="3309056" cy="623910"/>
            </a:xfrm>
            <a:prstGeom prst="roundRect">
              <a:avLst>
                <a:gd name="adj" fmla="val 50000"/>
              </a:avLst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75" name="矩形 21"/>
            <p:cNvSpPr txBox="1"/>
            <p:nvPr/>
          </p:nvSpPr>
          <p:spPr>
            <a:xfrm>
              <a:off x="440529" y="5668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碰撞检测</a:t>
              </a:r>
            </a:p>
          </p:txBody>
        </p:sp>
      </p:grpSp>
      <p:pic>
        <p:nvPicPr>
          <p:cNvPr id="37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011" y="1651061"/>
            <a:ext cx="2998254" cy="3650849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TextBox 4"/>
          <p:cNvSpPr txBox="1"/>
          <p:nvPr/>
        </p:nvSpPr>
        <p:spPr>
          <a:xfrm>
            <a:off x="1483266" y="2116413"/>
            <a:ext cx="4696689" cy="385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AABB 包围盒就是采用一个长方体将物体包裹起来，进行两个物体的相交性检测时仅检测物体对应包围盒（包裹物体的长方体）的相交性。 </a:t>
            </a: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AABB 包围盒的 6 个参数分为两组：</a:t>
            </a: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P_min : (min_x, min_y, min_z)</a:t>
            </a: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P_max : (max_y, max_y, max_z)</a:t>
            </a: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其中，P_min 是 3 个轴坐标最小值的集合，P_max 是 3 个轴坐标最大值的集合。</a:t>
            </a:r>
          </a:p>
        </p:txBody>
      </p:sp>
      <p:sp>
        <p:nvSpPr>
          <p:cNvPr id="379" name="矩形 33"/>
          <p:cNvSpPr/>
          <p:nvPr/>
        </p:nvSpPr>
        <p:spPr>
          <a:xfrm>
            <a:off x="1558890" y="1242622"/>
            <a:ext cx="1463296" cy="5105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AABB盒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 thruBlk="1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成组"/>
          <p:cNvGrpSpPr/>
          <p:nvPr/>
        </p:nvGrpSpPr>
        <p:grpSpPr>
          <a:xfrm>
            <a:off x="8577170" y="2973913"/>
            <a:ext cx="2397974" cy="3259655"/>
            <a:chOff x="0" y="0"/>
            <a:chExt cx="2397973" cy="3259653"/>
          </a:xfrm>
        </p:grpSpPr>
        <p:grpSp>
          <p:nvGrpSpPr>
            <p:cNvPr id="383" name="成组"/>
            <p:cNvGrpSpPr/>
            <p:nvPr/>
          </p:nvGrpSpPr>
          <p:grpSpPr>
            <a:xfrm>
              <a:off x="-1" y="2872987"/>
              <a:ext cx="2397974" cy="386667"/>
              <a:chOff x="0" y="0"/>
              <a:chExt cx="2397973" cy="386666"/>
            </a:xfrm>
          </p:grpSpPr>
          <p:sp>
            <p:nvSpPr>
              <p:cNvPr id="381" name="矩形 4"/>
              <p:cNvSpPr/>
              <p:nvPr/>
            </p:nvSpPr>
            <p:spPr>
              <a:xfrm>
                <a:off x="0" y="24816"/>
                <a:ext cx="2397974" cy="361851"/>
              </a:xfrm>
              <a:prstGeom prst="rect">
                <a:avLst/>
              </a:prstGeom>
              <a:solidFill>
                <a:srgbClr val="ECC34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382" name="矩形 9"/>
              <p:cNvSpPr txBox="1"/>
              <p:nvPr/>
            </p:nvSpPr>
            <p:spPr>
              <a:xfrm>
                <a:off x="771653" y="-1"/>
                <a:ext cx="854665" cy="3327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Ghost</a:t>
                </a:r>
              </a:p>
            </p:txBody>
          </p:sp>
        </p:grpSp>
        <p:pic>
          <p:nvPicPr>
            <p:cNvPr id="384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6" y="-1"/>
              <a:ext cx="2393781" cy="2914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8" name="成组"/>
          <p:cNvGrpSpPr/>
          <p:nvPr/>
        </p:nvGrpSpPr>
        <p:grpSpPr>
          <a:xfrm>
            <a:off x="315479" y="207983"/>
            <a:ext cx="3309056" cy="623910"/>
            <a:chOff x="-1" y="0"/>
            <a:chExt cx="3309054" cy="623909"/>
          </a:xfrm>
        </p:grpSpPr>
        <p:sp>
          <p:nvSpPr>
            <p:cNvPr id="386" name="圆角矩形 18"/>
            <p:cNvSpPr/>
            <p:nvPr/>
          </p:nvSpPr>
          <p:spPr>
            <a:xfrm flipH="1">
              <a:off x="-2" y="0"/>
              <a:ext cx="3309056" cy="623910"/>
            </a:xfrm>
            <a:prstGeom prst="roundRect">
              <a:avLst>
                <a:gd name="adj" fmla="val 50000"/>
              </a:avLst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87" name="矩形 21"/>
            <p:cNvSpPr txBox="1"/>
            <p:nvPr/>
          </p:nvSpPr>
          <p:spPr>
            <a:xfrm>
              <a:off x="440529" y="5668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碰撞检测</a:t>
              </a:r>
            </a:p>
          </p:txBody>
        </p:sp>
      </p:grpSp>
      <p:grpSp>
        <p:nvGrpSpPr>
          <p:cNvPr id="392" name="成组"/>
          <p:cNvGrpSpPr/>
          <p:nvPr/>
        </p:nvGrpSpPr>
        <p:grpSpPr>
          <a:xfrm>
            <a:off x="8553704" y="764451"/>
            <a:ext cx="2444906" cy="1755875"/>
            <a:chOff x="0" y="0"/>
            <a:chExt cx="2444904" cy="1755873"/>
          </a:xfrm>
        </p:grpSpPr>
        <p:pic>
          <p:nvPicPr>
            <p:cNvPr id="389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2444906" cy="1427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0" name="矩形 7"/>
            <p:cNvSpPr/>
            <p:nvPr/>
          </p:nvSpPr>
          <p:spPr>
            <a:xfrm>
              <a:off x="5444" y="1441622"/>
              <a:ext cx="2434016" cy="269524"/>
            </a:xfrm>
            <a:prstGeom prst="rect">
              <a:avLst/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91" name="矩形 15"/>
            <p:cNvSpPr txBox="1"/>
            <p:nvPr/>
          </p:nvSpPr>
          <p:spPr>
            <a:xfrm>
              <a:off x="916307" y="1423137"/>
              <a:ext cx="735872" cy="332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6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Wood</a:t>
              </a:r>
            </a:p>
          </p:txBody>
        </p:sp>
      </p:grpSp>
      <p:sp>
        <p:nvSpPr>
          <p:cNvPr id="393" name="矩形 33"/>
          <p:cNvSpPr/>
          <p:nvPr/>
        </p:nvSpPr>
        <p:spPr>
          <a:xfrm>
            <a:off x="1670634" y="1262423"/>
            <a:ext cx="3760285" cy="5105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碰撞1 — ghost &amp; wood</a:t>
            </a:r>
          </a:p>
        </p:txBody>
      </p:sp>
      <p:sp>
        <p:nvSpPr>
          <p:cNvPr id="394" name="TextBox 4"/>
          <p:cNvSpPr txBox="1"/>
          <p:nvPr/>
        </p:nvSpPr>
        <p:spPr>
          <a:xfrm>
            <a:off x="1649465" y="2203494"/>
            <a:ext cx="4940474" cy="198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两个AABB盒的碰撞：</a:t>
            </a: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分别判断 3 个轴方向的交叠部分大小是否大于设定的阈值，若大于则发生了碰撞，否则没有发生碰撞。</a:t>
            </a: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注：阈值处理在传参前已被处理。</a:t>
            </a:r>
          </a:p>
        </p:txBody>
      </p:sp>
      <p:pic>
        <p:nvPicPr>
          <p:cNvPr id="39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917" y="4676683"/>
            <a:ext cx="6762317" cy="1256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1" animBg="1" advAuto="0"/>
      <p:bldP spid="395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成组"/>
          <p:cNvGrpSpPr/>
          <p:nvPr/>
        </p:nvGrpSpPr>
        <p:grpSpPr>
          <a:xfrm>
            <a:off x="8125510" y="719442"/>
            <a:ext cx="3791075" cy="2619215"/>
            <a:chOff x="0" y="0"/>
            <a:chExt cx="3791074" cy="2619214"/>
          </a:xfrm>
        </p:grpSpPr>
        <p:grpSp>
          <p:nvGrpSpPr>
            <p:cNvPr id="399" name="成组"/>
            <p:cNvGrpSpPr/>
            <p:nvPr/>
          </p:nvGrpSpPr>
          <p:grpSpPr>
            <a:xfrm>
              <a:off x="0" y="2199055"/>
              <a:ext cx="3791075" cy="420160"/>
              <a:chOff x="0" y="0"/>
              <a:chExt cx="3791074" cy="420159"/>
            </a:xfrm>
          </p:grpSpPr>
          <p:sp>
            <p:nvSpPr>
              <p:cNvPr id="397" name="矩形 6"/>
              <p:cNvSpPr/>
              <p:nvPr/>
            </p:nvSpPr>
            <p:spPr>
              <a:xfrm>
                <a:off x="-1" y="0"/>
                <a:ext cx="3791075" cy="419794"/>
              </a:xfrm>
              <a:prstGeom prst="rect">
                <a:avLst/>
              </a:prstGeom>
              <a:solidFill>
                <a:srgbClr val="77B9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398" name="矩形 14"/>
              <p:cNvSpPr txBox="1"/>
              <p:nvPr/>
            </p:nvSpPr>
            <p:spPr>
              <a:xfrm>
                <a:off x="1547680" y="49323"/>
                <a:ext cx="1033132" cy="370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Island</a:t>
                </a:r>
              </a:p>
            </p:txBody>
          </p:sp>
        </p:grpSp>
        <p:pic>
          <p:nvPicPr>
            <p:cNvPr id="400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791073" cy="2210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6" name="成组"/>
          <p:cNvGrpSpPr/>
          <p:nvPr/>
        </p:nvGrpSpPr>
        <p:grpSpPr>
          <a:xfrm>
            <a:off x="8949059" y="3601037"/>
            <a:ext cx="2143978" cy="2914388"/>
            <a:chOff x="0" y="0"/>
            <a:chExt cx="2143977" cy="2914387"/>
          </a:xfrm>
        </p:grpSpPr>
        <p:grpSp>
          <p:nvGrpSpPr>
            <p:cNvPr id="404" name="成组"/>
            <p:cNvGrpSpPr/>
            <p:nvPr/>
          </p:nvGrpSpPr>
          <p:grpSpPr>
            <a:xfrm>
              <a:off x="-1" y="2568677"/>
              <a:ext cx="2143978" cy="345710"/>
              <a:chOff x="0" y="0"/>
              <a:chExt cx="2143977" cy="345709"/>
            </a:xfrm>
          </p:grpSpPr>
          <p:sp>
            <p:nvSpPr>
              <p:cNvPr id="402" name="矩形 4"/>
              <p:cNvSpPr/>
              <p:nvPr/>
            </p:nvSpPr>
            <p:spPr>
              <a:xfrm>
                <a:off x="-1" y="22187"/>
                <a:ext cx="2143978" cy="323523"/>
              </a:xfrm>
              <a:prstGeom prst="rect">
                <a:avLst/>
              </a:prstGeom>
              <a:solidFill>
                <a:srgbClr val="ECC34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403" name="矩形 9"/>
              <p:cNvSpPr txBox="1"/>
              <p:nvPr/>
            </p:nvSpPr>
            <p:spPr>
              <a:xfrm>
                <a:off x="689918" y="-1"/>
                <a:ext cx="764139" cy="3327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Ghost</a:t>
                </a:r>
              </a:p>
            </p:txBody>
          </p:sp>
        </p:grpSp>
        <p:pic>
          <p:nvPicPr>
            <p:cNvPr id="405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" y="-1"/>
              <a:ext cx="2140230" cy="26060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9" name="成组"/>
          <p:cNvGrpSpPr/>
          <p:nvPr/>
        </p:nvGrpSpPr>
        <p:grpSpPr>
          <a:xfrm>
            <a:off x="315479" y="207983"/>
            <a:ext cx="3309056" cy="623910"/>
            <a:chOff x="-1" y="0"/>
            <a:chExt cx="3309054" cy="623909"/>
          </a:xfrm>
        </p:grpSpPr>
        <p:sp>
          <p:nvSpPr>
            <p:cNvPr id="407" name="圆角矩形 18"/>
            <p:cNvSpPr/>
            <p:nvPr/>
          </p:nvSpPr>
          <p:spPr>
            <a:xfrm flipH="1">
              <a:off x="-2" y="0"/>
              <a:ext cx="3309056" cy="623910"/>
            </a:xfrm>
            <a:prstGeom prst="roundRect">
              <a:avLst>
                <a:gd name="adj" fmla="val 50000"/>
              </a:avLst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408" name="矩形 21"/>
            <p:cNvSpPr txBox="1"/>
            <p:nvPr/>
          </p:nvSpPr>
          <p:spPr>
            <a:xfrm>
              <a:off x="440529" y="5668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碰撞检测</a:t>
              </a:r>
            </a:p>
          </p:txBody>
        </p:sp>
      </p:grpSp>
      <p:sp>
        <p:nvSpPr>
          <p:cNvPr id="410" name="矩形 33"/>
          <p:cNvSpPr/>
          <p:nvPr/>
        </p:nvSpPr>
        <p:spPr>
          <a:xfrm>
            <a:off x="1670634" y="1262423"/>
            <a:ext cx="3760285" cy="5105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碰撞2 — ghost &amp; island</a:t>
            </a:r>
          </a:p>
        </p:txBody>
      </p:sp>
      <p:sp>
        <p:nvSpPr>
          <p:cNvPr id="411" name="TextBox 4"/>
          <p:cNvSpPr txBox="1"/>
          <p:nvPr/>
        </p:nvSpPr>
        <p:spPr>
          <a:xfrm>
            <a:off x="1649465" y="2203494"/>
            <a:ext cx="4940474" cy="1226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AABB盒(ghost)和点的集合(island)的碰撞：</a:t>
            </a:r>
          </a:p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判断模型的每个顶点是否在ghost的AABB盒内部，从而判断是否碰撞。</a:t>
            </a:r>
          </a:p>
        </p:txBody>
      </p:sp>
      <p:pic>
        <p:nvPicPr>
          <p:cNvPr id="41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552" y="4136063"/>
            <a:ext cx="6351738" cy="1866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1" animBg="1" advAuto="0"/>
      <p:bldP spid="412" grpId="2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成组"/>
          <p:cNvGrpSpPr/>
          <p:nvPr/>
        </p:nvGrpSpPr>
        <p:grpSpPr>
          <a:xfrm>
            <a:off x="8949059" y="3601037"/>
            <a:ext cx="2143977" cy="2914388"/>
            <a:chOff x="0" y="0"/>
            <a:chExt cx="2143975" cy="2914387"/>
          </a:xfrm>
        </p:grpSpPr>
        <p:grpSp>
          <p:nvGrpSpPr>
            <p:cNvPr id="416" name="成组"/>
            <p:cNvGrpSpPr/>
            <p:nvPr/>
          </p:nvGrpSpPr>
          <p:grpSpPr>
            <a:xfrm>
              <a:off x="0" y="2568677"/>
              <a:ext cx="2143976" cy="345710"/>
              <a:chOff x="0" y="0"/>
              <a:chExt cx="2143975" cy="345709"/>
            </a:xfrm>
          </p:grpSpPr>
          <p:sp>
            <p:nvSpPr>
              <p:cNvPr id="414" name="矩形 4"/>
              <p:cNvSpPr/>
              <p:nvPr/>
            </p:nvSpPr>
            <p:spPr>
              <a:xfrm>
                <a:off x="0" y="22187"/>
                <a:ext cx="2143976" cy="323523"/>
              </a:xfrm>
              <a:prstGeom prst="rect">
                <a:avLst/>
              </a:prstGeom>
              <a:solidFill>
                <a:srgbClr val="ECC34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415" name="矩形 9"/>
              <p:cNvSpPr txBox="1"/>
              <p:nvPr/>
            </p:nvSpPr>
            <p:spPr>
              <a:xfrm>
                <a:off x="689918" y="-1"/>
                <a:ext cx="764137" cy="3327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600"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Ghost</a:t>
                </a:r>
              </a:p>
            </p:txBody>
          </p:sp>
        </p:grpSp>
        <p:pic>
          <p:nvPicPr>
            <p:cNvPr id="417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2" y="-1"/>
              <a:ext cx="2140229" cy="26060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1" name="成组"/>
          <p:cNvGrpSpPr/>
          <p:nvPr/>
        </p:nvGrpSpPr>
        <p:grpSpPr>
          <a:xfrm>
            <a:off x="315479" y="207983"/>
            <a:ext cx="3309056" cy="623910"/>
            <a:chOff x="-1" y="0"/>
            <a:chExt cx="3309054" cy="623909"/>
          </a:xfrm>
        </p:grpSpPr>
        <p:sp>
          <p:nvSpPr>
            <p:cNvPr id="419" name="圆角矩形 18"/>
            <p:cNvSpPr/>
            <p:nvPr/>
          </p:nvSpPr>
          <p:spPr>
            <a:xfrm flipH="1">
              <a:off x="-2" y="0"/>
              <a:ext cx="3309056" cy="623910"/>
            </a:xfrm>
            <a:prstGeom prst="roundRect">
              <a:avLst>
                <a:gd name="adj" fmla="val 50000"/>
              </a:avLst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420" name="矩形 21"/>
            <p:cNvSpPr txBox="1"/>
            <p:nvPr/>
          </p:nvSpPr>
          <p:spPr>
            <a:xfrm>
              <a:off x="440529" y="56685"/>
              <a:ext cx="1323337" cy="510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碰撞检测</a:t>
              </a:r>
            </a:p>
          </p:txBody>
        </p:sp>
      </p:grpSp>
      <p:sp>
        <p:nvSpPr>
          <p:cNvPr id="422" name="矩形 33"/>
          <p:cNvSpPr/>
          <p:nvPr/>
        </p:nvSpPr>
        <p:spPr>
          <a:xfrm>
            <a:off x="1670634" y="1262423"/>
            <a:ext cx="3760285" cy="5105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碰撞2 — ghost &amp; island</a:t>
            </a:r>
          </a:p>
        </p:txBody>
      </p:sp>
      <p:sp>
        <p:nvSpPr>
          <p:cNvPr id="423" name="TextBox 4"/>
          <p:cNvSpPr txBox="1"/>
          <p:nvPr/>
        </p:nvSpPr>
        <p:spPr>
          <a:xfrm>
            <a:off x="1744438" y="3081983"/>
            <a:ext cx="5175121" cy="164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考虑的优化算法：</a:t>
            </a:r>
          </a:p>
          <a:p>
            <a:pPr marL="160420" indent="-160420">
              <a:lnSpc>
                <a:spcPct val="150000"/>
              </a:lnSpc>
              <a:buSzPct val="100000"/>
              <a:buChar char="•"/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以 xOz 平面划分小区间，分块存放。</a:t>
            </a:r>
          </a:p>
          <a:p>
            <a:pPr marL="160420" indent="-160420">
              <a:lnSpc>
                <a:spcPct val="150000"/>
              </a:lnSpc>
              <a:buSzPct val="100000"/>
              <a:buChar char="•"/>
              <a:defRPr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根据 ghost 位置，每次只对 ghost 当前所在块的所有顶点进行碰撞检测</a:t>
            </a:r>
          </a:p>
        </p:txBody>
      </p:sp>
      <p:grpSp>
        <p:nvGrpSpPr>
          <p:cNvPr id="428" name="成组"/>
          <p:cNvGrpSpPr/>
          <p:nvPr/>
        </p:nvGrpSpPr>
        <p:grpSpPr>
          <a:xfrm>
            <a:off x="8125510" y="765864"/>
            <a:ext cx="3791075" cy="2572794"/>
            <a:chOff x="0" y="0"/>
            <a:chExt cx="3791074" cy="2572792"/>
          </a:xfrm>
        </p:grpSpPr>
        <p:grpSp>
          <p:nvGrpSpPr>
            <p:cNvPr id="426" name="成组"/>
            <p:cNvGrpSpPr/>
            <p:nvPr/>
          </p:nvGrpSpPr>
          <p:grpSpPr>
            <a:xfrm>
              <a:off x="0" y="2152633"/>
              <a:ext cx="3791075" cy="420161"/>
              <a:chOff x="0" y="0"/>
              <a:chExt cx="3791074" cy="420159"/>
            </a:xfrm>
          </p:grpSpPr>
          <p:sp>
            <p:nvSpPr>
              <p:cNvPr id="424" name="矩形 6"/>
              <p:cNvSpPr/>
              <p:nvPr/>
            </p:nvSpPr>
            <p:spPr>
              <a:xfrm>
                <a:off x="-1" y="0"/>
                <a:ext cx="3791075" cy="419796"/>
              </a:xfrm>
              <a:prstGeom prst="rect">
                <a:avLst/>
              </a:prstGeom>
              <a:solidFill>
                <a:srgbClr val="77B9B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425" name="矩形 14"/>
              <p:cNvSpPr txBox="1"/>
              <p:nvPr/>
            </p:nvSpPr>
            <p:spPr>
              <a:xfrm>
                <a:off x="1547680" y="49323"/>
                <a:ext cx="1033132" cy="3708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Island</a:t>
                </a:r>
              </a:p>
            </p:txBody>
          </p:sp>
        </p:grpSp>
        <p:pic>
          <p:nvPicPr>
            <p:cNvPr id="427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791073" cy="21413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文本框 6"/>
          <p:cNvSpPr txBox="1"/>
          <p:nvPr/>
        </p:nvSpPr>
        <p:spPr>
          <a:xfrm>
            <a:off x="4206821" y="3621909"/>
            <a:ext cx="5402689" cy="2136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500">
                <a:solidFill>
                  <a:srgbClr val="ECC345"/>
                </a:solidFill>
              </a:defRPr>
            </a:lvl1pPr>
          </a:lstStyle>
          <a:p>
            <a:r>
              <a:t>谢谢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ver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5"/>
          <p:cNvSpPr txBox="1"/>
          <p:nvPr/>
        </p:nvSpPr>
        <p:spPr>
          <a:xfrm>
            <a:off x="5834379" y="2656201"/>
            <a:ext cx="5024256" cy="1346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我们小组的项目是一款</a:t>
            </a:r>
            <a:r>
              <a:rPr lang="zh-CN" altLang="en-US" dirty="0"/>
              <a:t>探索</a:t>
            </a:r>
            <a:r>
              <a:rPr dirty="0" err="1"/>
              <a:t>类的游戏。在这游戏中，玩家扮演的角色在一个神秘的岛屿上醒来</a:t>
            </a:r>
            <a:r>
              <a:rPr dirty="0"/>
              <a:t>。</a:t>
            </a:r>
          </a:p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  <a:p>
            <a:pPr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玩家只有收集足够的散落木桩，修建逃生船才能</a:t>
            </a:r>
            <a:r>
              <a:rPr lang="zh-CN" altLang="en-US" dirty="0"/>
              <a:t>逃离</a:t>
            </a:r>
            <a:r>
              <a:rPr dirty="0" err="1"/>
              <a:t>小岛</a:t>
            </a:r>
            <a:r>
              <a:rPr dirty="0"/>
              <a:t>。 </a:t>
            </a:r>
          </a:p>
        </p:txBody>
      </p:sp>
      <p:sp>
        <p:nvSpPr>
          <p:cNvPr id="123" name="矩形 33"/>
          <p:cNvSpPr/>
          <p:nvPr/>
        </p:nvSpPr>
        <p:spPr>
          <a:xfrm>
            <a:off x="5853429" y="1213832"/>
            <a:ext cx="1729737" cy="6629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项目概述</a:t>
            </a:r>
          </a:p>
        </p:txBody>
      </p:sp>
      <p:pic>
        <p:nvPicPr>
          <p:cNvPr id="12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60" y="1797249"/>
            <a:ext cx="4124586" cy="2825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ircl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8"/>
          <p:cNvSpPr txBox="1"/>
          <p:nvPr/>
        </p:nvSpPr>
        <p:spPr>
          <a:xfrm>
            <a:off x="3746639" y="4003992"/>
            <a:ext cx="4698728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功能实现</a:t>
            </a:r>
          </a:p>
        </p:txBody>
      </p:sp>
      <p:sp>
        <p:nvSpPr>
          <p:cNvPr id="127" name="矩形 11"/>
          <p:cNvSpPr txBox="1"/>
          <p:nvPr/>
        </p:nvSpPr>
        <p:spPr>
          <a:xfrm>
            <a:off x="4997501" y="1303108"/>
            <a:ext cx="2197004" cy="222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800">
                <a:solidFill>
                  <a:srgbClr val="384E5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02</a:t>
            </a:r>
          </a:p>
        </p:txBody>
      </p:sp>
      <p:sp>
        <p:nvSpPr>
          <p:cNvPr id="128" name="矩形 5"/>
          <p:cNvSpPr txBox="1"/>
          <p:nvPr/>
        </p:nvSpPr>
        <p:spPr>
          <a:xfrm>
            <a:off x="4997501" y="4588767"/>
            <a:ext cx="2197004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Function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6"/>
          <p:cNvSpPr/>
          <p:nvPr/>
        </p:nvSpPr>
        <p:spPr>
          <a:xfrm>
            <a:off x="4896406" y="116552"/>
            <a:ext cx="2257591" cy="749885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000">
                <a:solidFill>
                  <a:srgbClr val="4D1F1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31" name="直接箭头连接符 8"/>
          <p:cNvSpPr/>
          <p:nvPr/>
        </p:nvSpPr>
        <p:spPr>
          <a:xfrm flipH="1">
            <a:off x="2029450" y="837335"/>
            <a:ext cx="2866960" cy="721458"/>
          </a:xfrm>
          <a:prstGeom prst="line">
            <a:avLst/>
          </a:prstGeom>
          <a:ln w="635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2" name="直接箭头连接符 10"/>
          <p:cNvSpPr/>
          <p:nvPr/>
        </p:nvSpPr>
        <p:spPr>
          <a:xfrm>
            <a:off x="7153991" y="827174"/>
            <a:ext cx="2975748" cy="923654"/>
          </a:xfrm>
          <a:prstGeom prst="line">
            <a:avLst/>
          </a:prstGeom>
          <a:ln w="635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3" name="直接箭头连接符 12"/>
          <p:cNvSpPr/>
          <p:nvPr/>
        </p:nvSpPr>
        <p:spPr>
          <a:xfrm flipH="1">
            <a:off x="3868034" y="866428"/>
            <a:ext cx="1588571" cy="2316181"/>
          </a:xfrm>
          <a:prstGeom prst="line">
            <a:avLst/>
          </a:prstGeom>
          <a:ln w="635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4" name="直接箭头连接符 14"/>
          <p:cNvSpPr/>
          <p:nvPr/>
        </p:nvSpPr>
        <p:spPr>
          <a:xfrm flipH="1">
            <a:off x="6046075" y="856167"/>
            <a:ext cx="19771" cy="3141155"/>
          </a:xfrm>
          <a:prstGeom prst="line">
            <a:avLst/>
          </a:prstGeom>
          <a:ln w="635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37" name="矩形 34"/>
          <p:cNvGrpSpPr/>
          <p:nvPr/>
        </p:nvGrpSpPr>
        <p:grpSpPr>
          <a:xfrm>
            <a:off x="1165050" y="1547633"/>
            <a:ext cx="1440764" cy="678525"/>
            <a:chOff x="-1" y="0"/>
            <a:chExt cx="1440762" cy="678523"/>
          </a:xfrm>
        </p:grpSpPr>
        <p:sp>
          <p:nvSpPr>
            <p:cNvPr id="135" name="矩形"/>
            <p:cNvSpPr/>
            <p:nvPr/>
          </p:nvSpPr>
          <p:spPr>
            <a:xfrm>
              <a:off x="-2" y="-1"/>
              <a:ext cx="1440764" cy="678525"/>
            </a:xfrm>
            <a:prstGeom prst="rect">
              <a:avLst/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ECC345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36" name="Camera Roaming"/>
            <p:cNvSpPr txBox="1"/>
            <p:nvPr/>
          </p:nvSpPr>
          <p:spPr>
            <a:xfrm>
              <a:off x="-2" y="6832"/>
              <a:ext cx="1440764" cy="664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Camera Roaming </a:t>
              </a:r>
            </a:p>
          </p:txBody>
        </p:sp>
      </p:grpSp>
      <p:grpSp>
        <p:nvGrpSpPr>
          <p:cNvPr id="140" name="矩形 62"/>
          <p:cNvGrpSpPr/>
          <p:nvPr/>
        </p:nvGrpSpPr>
        <p:grpSpPr>
          <a:xfrm>
            <a:off x="2850319" y="3170580"/>
            <a:ext cx="2035429" cy="956947"/>
            <a:chOff x="-1" y="-1"/>
            <a:chExt cx="2035427" cy="956945"/>
          </a:xfrm>
        </p:grpSpPr>
        <p:sp>
          <p:nvSpPr>
            <p:cNvPr id="138" name="矩形"/>
            <p:cNvSpPr/>
            <p:nvPr/>
          </p:nvSpPr>
          <p:spPr>
            <a:xfrm>
              <a:off x="-2" y="12018"/>
              <a:ext cx="2035429" cy="932923"/>
            </a:xfrm>
            <a:prstGeom prst="rect">
              <a:avLst/>
            </a:prstGeom>
            <a:solidFill>
              <a:srgbClr val="77B9B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39" name="Simple lighting and shading(phong)"/>
            <p:cNvSpPr txBox="1"/>
            <p:nvPr/>
          </p:nvSpPr>
          <p:spPr>
            <a:xfrm>
              <a:off x="-2" y="-2"/>
              <a:ext cx="2035429" cy="9569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Simple lighting and shading(phong) </a:t>
              </a:r>
            </a:p>
          </p:txBody>
        </p:sp>
      </p:grpSp>
      <p:grpSp>
        <p:nvGrpSpPr>
          <p:cNvPr id="143" name="矩形 70"/>
          <p:cNvGrpSpPr/>
          <p:nvPr/>
        </p:nvGrpSpPr>
        <p:grpSpPr>
          <a:xfrm>
            <a:off x="5330272" y="3992578"/>
            <a:ext cx="1446126" cy="749888"/>
            <a:chOff x="-1" y="-1"/>
            <a:chExt cx="1446125" cy="749887"/>
          </a:xfrm>
        </p:grpSpPr>
        <p:sp>
          <p:nvSpPr>
            <p:cNvPr id="141" name="矩形"/>
            <p:cNvSpPr/>
            <p:nvPr/>
          </p:nvSpPr>
          <p:spPr>
            <a:xfrm>
              <a:off x="-2" y="-2"/>
              <a:ext cx="1446126" cy="749889"/>
            </a:xfrm>
            <a:prstGeom prst="rect">
              <a:avLst/>
            </a:prstGeom>
            <a:solidFill>
              <a:srgbClr val="ECC34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2" name="Texture mapping"/>
            <p:cNvSpPr txBox="1"/>
            <p:nvPr/>
          </p:nvSpPr>
          <p:spPr>
            <a:xfrm>
              <a:off x="-2" y="42513"/>
              <a:ext cx="1446126" cy="664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Texture mapping </a:t>
              </a:r>
            </a:p>
          </p:txBody>
        </p:sp>
      </p:grpSp>
      <p:grpSp>
        <p:nvGrpSpPr>
          <p:cNvPr id="146" name="矩形 71"/>
          <p:cNvGrpSpPr/>
          <p:nvPr/>
        </p:nvGrpSpPr>
        <p:grpSpPr>
          <a:xfrm>
            <a:off x="9127521" y="1748469"/>
            <a:ext cx="1899424" cy="865813"/>
            <a:chOff x="0" y="0"/>
            <a:chExt cx="1899423" cy="865811"/>
          </a:xfrm>
        </p:grpSpPr>
        <p:sp>
          <p:nvSpPr>
            <p:cNvPr id="144" name="矩形"/>
            <p:cNvSpPr/>
            <p:nvPr/>
          </p:nvSpPr>
          <p:spPr>
            <a:xfrm>
              <a:off x="-1" y="-1"/>
              <a:ext cx="1899424" cy="865813"/>
            </a:xfrm>
            <a:prstGeom prst="rect">
              <a:avLst/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5" name="Model import &amp; Mesh viewing"/>
            <p:cNvSpPr txBox="1"/>
            <p:nvPr/>
          </p:nvSpPr>
          <p:spPr>
            <a:xfrm>
              <a:off x="-1" y="100475"/>
              <a:ext cx="1899424" cy="664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Model import &amp; Mesh viewing </a:t>
              </a:r>
            </a:p>
          </p:txBody>
        </p:sp>
      </p:grpSp>
      <p:sp>
        <p:nvSpPr>
          <p:cNvPr id="147" name="TextBox 4"/>
          <p:cNvSpPr txBox="1"/>
          <p:nvPr/>
        </p:nvSpPr>
        <p:spPr>
          <a:xfrm>
            <a:off x="4952686" y="75047"/>
            <a:ext cx="2201310" cy="482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2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Basic</a:t>
            </a:r>
          </a:p>
        </p:txBody>
      </p:sp>
      <p:sp>
        <p:nvSpPr>
          <p:cNvPr id="148" name="矩形 48"/>
          <p:cNvSpPr txBox="1"/>
          <p:nvPr/>
        </p:nvSpPr>
        <p:spPr>
          <a:xfrm>
            <a:off x="977389" y="2289621"/>
            <a:ext cx="1816083" cy="100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solidFill>
                  <a:srgbClr val="E9615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玩家视角</a:t>
            </a:r>
          </a:p>
          <a:p>
            <a:pPr algn="ctr">
              <a:defRPr>
                <a:solidFill>
                  <a:srgbClr val="E9615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&amp;</a:t>
            </a:r>
          </a:p>
          <a:p>
            <a:pPr algn="ctr">
              <a:defRPr>
                <a:solidFill>
                  <a:srgbClr val="E9615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自由视角</a:t>
            </a:r>
          </a:p>
        </p:txBody>
      </p:sp>
      <p:sp>
        <p:nvSpPr>
          <p:cNvPr id="149" name="矩形 78"/>
          <p:cNvSpPr txBox="1"/>
          <p:nvPr/>
        </p:nvSpPr>
        <p:spPr>
          <a:xfrm>
            <a:off x="2822824" y="4262001"/>
            <a:ext cx="2221648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77B9B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phone 光照模型</a:t>
            </a:r>
          </a:p>
        </p:txBody>
      </p:sp>
      <p:sp>
        <p:nvSpPr>
          <p:cNvPr id="150" name="矩形 79"/>
          <p:cNvSpPr txBox="1"/>
          <p:nvPr/>
        </p:nvSpPr>
        <p:spPr>
          <a:xfrm>
            <a:off x="5184145" y="4837462"/>
            <a:ext cx="1823713" cy="100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solidFill>
                  <a:srgbClr val="ECC34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天空盒</a:t>
            </a:r>
          </a:p>
          <a:p>
            <a:pPr algn="ctr">
              <a:defRPr>
                <a:solidFill>
                  <a:srgbClr val="ECC34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&amp;</a:t>
            </a:r>
          </a:p>
          <a:p>
            <a:pPr algn="ctr">
              <a:defRPr>
                <a:solidFill>
                  <a:srgbClr val="ECC34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模型</a:t>
            </a:r>
          </a:p>
        </p:txBody>
      </p:sp>
      <p:sp>
        <p:nvSpPr>
          <p:cNvPr id="151" name="矩形 80"/>
          <p:cNvSpPr txBox="1"/>
          <p:nvPr/>
        </p:nvSpPr>
        <p:spPr>
          <a:xfrm>
            <a:off x="9167059" y="2687571"/>
            <a:ext cx="1859885" cy="726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solidFill>
                  <a:srgbClr val="E9615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人物模型</a:t>
            </a:r>
          </a:p>
          <a:p>
            <a:pPr algn="ctr">
              <a:defRPr>
                <a:solidFill>
                  <a:srgbClr val="E9615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场景模型</a:t>
            </a:r>
          </a:p>
        </p:txBody>
      </p:sp>
      <p:grpSp>
        <p:nvGrpSpPr>
          <p:cNvPr id="154" name="矩形 24"/>
          <p:cNvGrpSpPr/>
          <p:nvPr/>
        </p:nvGrpSpPr>
        <p:grpSpPr>
          <a:xfrm>
            <a:off x="7288655" y="2719755"/>
            <a:ext cx="1353211" cy="770202"/>
            <a:chOff x="-1" y="0"/>
            <a:chExt cx="1353210" cy="770201"/>
          </a:xfrm>
        </p:grpSpPr>
        <p:sp>
          <p:nvSpPr>
            <p:cNvPr id="152" name="矩形"/>
            <p:cNvSpPr/>
            <p:nvPr/>
          </p:nvSpPr>
          <p:spPr>
            <a:xfrm>
              <a:off x="-2" y="-1"/>
              <a:ext cx="1353211" cy="770202"/>
            </a:xfrm>
            <a:prstGeom prst="rect">
              <a:avLst/>
            </a:prstGeom>
            <a:solidFill>
              <a:srgbClr val="77B9B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3" name="Shadow mapping"/>
            <p:cNvSpPr txBox="1"/>
            <p:nvPr/>
          </p:nvSpPr>
          <p:spPr>
            <a:xfrm>
              <a:off x="-2" y="52672"/>
              <a:ext cx="1353211" cy="664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Shadow mapping </a:t>
              </a:r>
            </a:p>
          </p:txBody>
        </p:sp>
      </p:grpSp>
      <p:sp>
        <p:nvSpPr>
          <p:cNvPr id="155" name="直接箭头连接符 25"/>
          <p:cNvSpPr/>
          <p:nvPr/>
        </p:nvSpPr>
        <p:spPr>
          <a:xfrm>
            <a:off x="6729548" y="856170"/>
            <a:ext cx="1181348" cy="1845319"/>
          </a:xfrm>
          <a:prstGeom prst="line">
            <a:avLst/>
          </a:prstGeom>
          <a:ln w="6350">
            <a:solidFill>
              <a:srgbClr val="FFFFFF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" name="矩形 29"/>
          <p:cNvSpPr txBox="1"/>
          <p:nvPr/>
        </p:nvSpPr>
        <p:spPr>
          <a:xfrm>
            <a:off x="7215512" y="3670420"/>
            <a:ext cx="1621345" cy="408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77B9B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光照阴影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95" y="2095868"/>
            <a:ext cx="1545340" cy="272187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Box 4"/>
          <p:cNvSpPr txBox="1"/>
          <p:nvPr/>
        </p:nvSpPr>
        <p:spPr>
          <a:xfrm>
            <a:off x="666735" y="291486"/>
            <a:ext cx="2162190" cy="849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54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Bonus</a:t>
            </a:r>
          </a:p>
        </p:txBody>
      </p:sp>
      <p:sp>
        <p:nvSpPr>
          <p:cNvPr id="160" name="矩形 10"/>
          <p:cNvSpPr/>
          <p:nvPr/>
        </p:nvSpPr>
        <p:spPr>
          <a:xfrm>
            <a:off x="5999241" y="770949"/>
            <a:ext cx="5325984" cy="370837"/>
          </a:xfrm>
          <a:prstGeom prst="rect">
            <a:avLst/>
          </a:prstGeom>
          <a:solidFill>
            <a:srgbClr val="ECC34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384E5E"/>
                </a:solidFill>
              </a:defRPr>
            </a:lvl1pPr>
          </a:lstStyle>
          <a:p>
            <a:r>
              <a:t>整个模型置于天空盒中，实现岛屿上方的天空效果</a:t>
            </a:r>
          </a:p>
        </p:txBody>
      </p:sp>
      <p:sp>
        <p:nvSpPr>
          <p:cNvPr id="161" name="矩形 11"/>
          <p:cNvSpPr/>
          <p:nvPr/>
        </p:nvSpPr>
        <p:spPr>
          <a:xfrm>
            <a:off x="5999238" y="1764831"/>
            <a:ext cx="5325984" cy="3708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文本展示，实现场景中的路标</a:t>
            </a:r>
          </a:p>
        </p:txBody>
      </p:sp>
      <p:sp>
        <p:nvSpPr>
          <p:cNvPr id="162" name="矩形 12"/>
          <p:cNvSpPr/>
          <p:nvPr/>
        </p:nvSpPr>
        <p:spPr>
          <a:xfrm>
            <a:off x="5897638" y="2566817"/>
            <a:ext cx="5325984" cy="370837"/>
          </a:xfrm>
          <a:prstGeom prst="rect">
            <a:avLst/>
          </a:prstGeom>
          <a:solidFill>
            <a:srgbClr val="E961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人物模型和场景的碰撞，人物和木桩道具的碰撞</a:t>
            </a:r>
          </a:p>
        </p:txBody>
      </p:sp>
      <p:sp>
        <p:nvSpPr>
          <p:cNvPr id="163" name="TextBox 4"/>
          <p:cNvSpPr txBox="1"/>
          <p:nvPr/>
        </p:nvSpPr>
        <p:spPr>
          <a:xfrm>
            <a:off x="3881778" y="615326"/>
            <a:ext cx="1716417" cy="421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24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Sky Box</a:t>
            </a:r>
          </a:p>
        </p:txBody>
      </p:sp>
      <p:sp>
        <p:nvSpPr>
          <p:cNvPr id="164" name="TextBox 4"/>
          <p:cNvSpPr txBox="1"/>
          <p:nvPr/>
        </p:nvSpPr>
        <p:spPr>
          <a:xfrm>
            <a:off x="3817030" y="1598983"/>
            <a:ext cx="2248866" cy="421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2400" b="1">
                <a:solidFill>
                  <a:srgbClr val="77B9B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 Display Text</a:t>
            </a:r>
          </a:p>
        </p:txBody>
      </p:sp>
      <p:sp>
        <p:nvSpPr>
          <p:cNvPr id="165" name="TextBox 4"/>
          <p:cNvSpPr txBox="1"/>
          <p:nvPr/>
        </p:nvSpPr>
        <p:spPr>
          <a:xfrm>
            <a:off x="3973371" y="2543163"/>
            <a:ext cx="1715887" cy="698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80000"/>
              </a:lnSpc>
              <a:defRPr sz="2400" b="1">
                <a:solidFill>
                  <a:srgbClr val="E961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Collision Detection</a:t>
            </a:r>
          </a:p>
        </p:txBody>
      </p:sp>
      <p:grpSp>
        <p:nvGrpSpPr>
          <p:cNvPr id="168" name="组合 1"/>
          <p:cNvGrpSpPr/>
          <p:nvPr/>
        </p:nvGrpSpPr>
        <p:grpSpPr>
          <a:xfrm>
            <a:off x="3348253" y="652096"/>
            <a:ext cx="658781" cy="658777"/>
            <a:chOff x="0" y="-1"/>
            <a:chExt cx="658779" cy="658776"/>
          </a:xfrm>
        </p:grpSpPr>
        <p:sp>
          <p:nvSpPr>
            <p:cNvPr id="166" name="椭圆 6"/>
            <p:cNvSpPr/>
            <p:nvPr/>
          </p:nvSpPr>
          <p:spPr>
            <a:xfrm>
              <a:off x="-1" y="-2"/>
              <a:ext cx="658780" cy="658778"/>
            </a:xfrm>
            <a:prstGeom prst="ellipse">
              <a:avLst/>
            </a:prstGeom>
            <a:solidFill>
              <a:srgbClr val="ECC34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ECC345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" name="矩形 20"/>
            <p:cNvSpPr txBox="1"/>
            <p:nvPr/>
          </p:nvSpPr>
          <p:spPr>
            <a:xfrm>
              <a:off x="48770" y="61794"/>
              <a:ext cx="476802" cy="586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171" name="组合 2"/>
          <p:cNvGrpSpPr/>
          <p:nvPr/>
        </p:nvGrpSpPr>
        <p:grpSpPr>
          <a:xfrm>
            <a:off x="3348253" y="1535710"/>
            <a:ext cx="658781" cy="658777"/>
            <a:chOff x="0" y="-1"/>
            <a:chExt cx="658779" cy="658776"/>
          </a:xfrm>
        </p:grpSpPr>
        <p:sp>
          <p:nvSpPr>
            <p:cNvPr id="169" name="椭圆 7"/>
            <p:cNvSpPr/>
            <p:nvPr/>
          </p:nvSpPr>
          <p:spPr>
            <a:xfrm>
              <a:off x="-1" y="-2"/>
              <a:ext cx="658780" cy="658778"/>
            </a:xfrm>
            <a:prstGeom prst="ellipse">
              <a:avLst/>
            </a:prstGeom>
            <a:solidFill>
              <a:srgbClr val="77B9B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ECC345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0" name="矩形 21"/>
            <p:cNvSpPr txBox="1"/>
            <p:nvPr/>
          </p:nvSpPr>
          <p:spPr>
            <a:xfrm>
              <a:off x="24385" y="61794"/>
              <a:ext cx="526015" cy="586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174" name="组合 3"/>
          <p:cNvGrpSpPr/>
          <p:nvPr/>
        </p:nvGrpSpPr>
        <p:grpSpPr>
          <a:xfrm>
            <a:off x="3319806" y="2477565"/>
            <a:ext cx="658777" cy="675984"/>
            <a:chOff x="-1" y="0"/>
            <a:chExt cx="658776" cy="675983"/>
          </a:xfrm>
        </p:grpSpPr>
        <p:sp>
          <p:nvSpPr>
            <p:cNvPr id="172" name="椭圆 8"/>
            <p:cNvSpPr/>
            <p:nvPr/>
          </p:nvSpPr>
          <p:spPr>
            <a:xfrm>
              <a:off x="-2" y="-1"/>
              <a:ext cx="658778" cy="658768"/>
            </a:xfrm>
            <a:prstGeom prst="ellipse">
              <a:avLst/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ECC345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3" name="矩形 22"/>
            <p:cNvSpPr txBox="1"/>
            <p:nvPr/>
          </p:nvSpPr>
          <p:spPr>
            <a:xfrm>
              <a:off x="24385" y="89246"/>
              <a:ext cx="537524" cy="586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177" name="组合 19"/>
          <p:cNvGrpSpPr/>
          <p:nvPr/>
        </p:nvGrpSpPr>
        <p:grpSpPr>
          <a:xfrm>
            <a:off x="3303016" y="3610744"/>
            <a:ext cx="658780" cy="658781"/>
            <a:chOff x="0" y="0"/>
            <a:chExt cx="658779" cy="658779"/>
          </a:xfrm>
        </p:grpSpPr>
        <p:sp>
          <p:nvSpPr>
            <p:cNvPr id="175" name="椭圆 23"/>
            <p:cNvSpPr/>
            <p:nvPr/>
          </p:nvSpPr>
          <p:spPr>
            <a:xfrm>
              <a:off x="-1" y="-1"/>
              <a:ext cx="658780" cy="658780"/>
            </a:xfrm>
            <a:prstGeom prst="ellipse">
              <a:avLst/>
            </a:prstGeom>
            <a:solidFill>
              <a:srgbClr val="ECC34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ECC345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6" name="矩形 24"/>
            <p:cNvSpPr txBox="1"/>
            <p:nvPr/>
          </p:nvSpPr>
          <p:spPr>
            <a:xfrm>
              <a:off x="48769" y="61795"/>
              <a:ext cx="525023" cy="586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04</a:t>
              </a:r>
            </a:p>
          </p:txBody>
        </p:sp>
      </p:grpSp>
      <p:grpSp>
        <p:nvGrpSpPr>
          <p:cNvPr id="180" name="组合 25"/>
          <p:cNvGrpSpPr/>
          <p:nvPr/>
        </p:nvGrpSpPr>
        <p:grpSpPr>
          <a:xfrm>
            <a:off x="3282721" y="4633316"/>
            <a:ext cx="658781" cy="658781"/>
            <a:chOff x="0" y="0"/>
            <a:chExt cx="658779" cy="658779"/>
          </a:xfrm>
        </p:grpSpPr>
        <p:sp>
          <p:nvSpPr>
            <p:cNvPr id="178" name="椭圆 26"/>
            <p:cNvSpPr/>
            <p:nvPr/>
          </p:nvSpPr>
          <p:spPr>
            <a:xfrm>
              <a:off x="-1" y="-1"/>
              <a:ext cx="658780" cy="658780"/>
            </a:xfrm>
            <a:prstGeom prst="ellipse">
              <a:avLst/>
            </a:prstGeom>
            <a:solidFill>
              <a:srgbClr val="77B9B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ECC345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9" name="矩形 27"/>
            <p:cNvSpPr txBox="1"/>
            <p:nvPr/>
          </p:nvSpPr>
          <p:spPr>
            <a:xfrm>
              <a:off x="24385" y="61795"/>
              <a:ext cx="540104" cy="586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05</a:t>
              </a:r>
            </a:p>
          </p:txBody>
        </p:sp>
      </p:grpSp>
      <p:sp>
        <p:nvSpPr>
          <p:cNvPr id="181" name="TextBox 4"/>
          <p:cNvSpPr txBox="1"/>
          <p:nvPr/>
        </p:nvSpPr>
        <p:spPr>
          <a:xfrm>
            <a:off x="4024062" y="4645874"/>
            <a:ext cx="1716417" cy="698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80000"/>
              </a:lnSpc>
              <a:defRPr sz="2400" b="1">
                <a:solidFill>
                  <a:srgbClr val="77B9B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Particle System</a:t>
            </a:r>
          </a:p>
        </p:txBody>
      </p:sp>
      <p:sp>
        <p:nvSpPr>
          <p:cNvPr id="182" name="矩形 31"/>
          <p:cNvSpPr/>
          <p:nvPr/>
        </p:nvSpPr>
        <p:spPr>
          <a:xfrm>
            <a:off x="5884938" y="4645874"/>
            <a:ext cx="5325984" cy="370837"/>
          </a:xfrm>
          <a:prstGeom prst="rect">
            <a:avLst/>
          </a:prstGeom>
          <a:solidFill>
            <a:srgbClr val="77B9B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粒子系统实现的雪花渲染氛围</a:t>
            </a:r>
          </a:p>
        </p:txBody>
      </p:sp>
      <p:sp>
        <p:nvSpPr>
          <p:cNvPr id="183" name="矩形 32"/>
          <p:cNvSpPr/>
          <p:nvPr/>
        </p:nvSpPr>
        <p:spPr>
          <a:xfrm>
            <a:off x="5897638" y="3647740"/>
            <a:ext cx="5325984" cy="370837"/>
          </a:xfrm>
          <a:prstGeom prst="rect">
            <a:avLst/>
          </a:prstGeom>
          <a:solidFill>
            <a:srgbClr val="ECC34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实现场景内NPC的骨骼动画</a:t>
            </a:r>
          </a:p>
        </p:txBody>
      </p:sp>
      <p:sp>
        <p:nvSpPr>
          <p:cNvPr id="184" name="TextBox 4"/>
          <p:cNvSpPr txBox="1"/>
          <p:nvPr/>
        </p:nvSpPr>
        <p:spPr>
          <a:xfrm>
            <a:off x="4036762" y="3623297"/>
            <a:ext cx="1716417" cy="698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80000"/>
              </a:lnSpc>
              <a:defRPr sz="2400" b="1">
                <a:solidFill>
                  <a:srgbClr val="ECC34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Skeletal Animation </a:t>
            </a:r>
          </a:p>
        </p:txBody>
      </p:sp>
      <p:sp>
        <p:nvSpPr>
          <p:cNvPr id="185" name="矩形 12"/>
          <p:cNvSpPr/>
          <p:nvPr/>
        </p:nvSpPr>
        <p:spPr>
          <a:xfrm>
            <a:off x="5872238" y="5619901"/>
            <a:ext cx="5325984" cy="370837"/>
          </a:xfrm>
          <a:prstGeom prst="rect">
            <a:avLst/>
          </a:prstGeom>
          <a:solidFill>
            <a:srgbClr val="E961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小岛周围海水的模型</a:t>
            </a:r>
          </a:p>
        </p:txBody>
      </p:sp>
      <p:sp>
        <p:nvSpPr>
          <p:cNvPr id="186" name="TextBox 4"/>
          <p:cNvSpPr txBox="1"/>
          <p:nvPr/>
        </p:nvSpPr>
        <p:spPr>
          <a:xfrm>
            <a:off x="3947971" y="5596247"/>
            <a:ext cx="1715887" cy="698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80000"/>
              </a:lnSpc>
              <a:defRPr sz="2400" b="1">
                <a:solidFill>
                  <a:srgbClr val="E9615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Fluid Simulation</a:t>
            </a:r>
          </a:p>
        </p:txBody>
      </p:sp>
      <p:grpSp>
        <p:nvGrpSpPr>
          <p:cNvPr id="189" name="组合 3"/>
          <p:cNvGrpSpPr/>
          <p:nvPr/>
        </p:nvGrpSpPr>
        <p:grpSpPr>
          <a:xfrm>
            <a:off x="3294406" y="5530649"/>
            <a:ext cx="658777" cy="675984"/>
            <a:chOff x="-1" y="0"/>
            <a:chExt cx="658776" cy="675983"/>
          </a:xfrm>
        </p:grpSpPr>
        <p:sp>
          <p:nvSpPr>
            <p:cNvPr id="187" name="椭圆 8"/>
            <p:cNvSpPr/>
            <p:nvPr/>
          </p:nvSpPr>
          <p:spPr>
            <a:xfrm>
              <a:off x="-2" y="-1"/>
              <a:ext cx="658778" cy="658766"/>
            </a:xfrm>
            <a:prstGeom prst="ellipse">
              <a:avLst/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ECC345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88" name="矩形 22"/>
            <p:cNvSpPr txBox="1"/>
            <p:nvPr/>
          </p:nvSpPr>
          <p:spPr>
            <a:xfrm>
              <a:off x="24385" y="89246"/>
              <a:ext cx="542088" cy="586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3200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6"/>
          <p:cNvSpPr txBox="1"/>
          <p:nvPr/>
        </p:nvSpPr>
        <p:spPr>
          <a:xfrm>
            <a:off x="5231129" y="3873158"/>
            <a:ext cx="1729737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组员展示</a:t>
            </a:r>
          </a:p>
        </p:txBody>
      </p:sp>
      <p:sp>
        <p:nvSpPr>
          <p:cNvPr id="192" name="矩形 17"/>
          <p:cNvSpPr txBox="1"/>
          <p:nvPr/>
        </p:nvSpPr>
        <p:spPr>
          <a:xfrm>
            <a:off x="4997501" y="4507422"/>
            <a:ext cx="2197004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solidFill>
                  <a:srgbClr val="384E5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Presentation</a:t>
            </a:r>
          </a:p>
        </p:txBody>
      </p:sp>
      <p:sp>
        <p:nvSpPr>
          <p:cNvPr id="193" name="矩形 19"/>
          <p:cNvSpPr txBox="1"/>
          <p:nvPr/>
        </p:nvSpPr>
        <p:spPr>
          <a:xfrm>
            <a:off x="4997501" y="1303108"/>
            <a:ext cx="2197004" cy="222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3800">
                <a:solidFill>
                  <a:srgbClr val="384E5E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合 30"/>
          <p:cNvGrpSpPr/>
          <p:nvPr/>
        </p:nvGrpSpPr>
        <p:grpSpPr>
          <a:xfrm>
            <a:off x="2253998" y="1902754"/>
            <a:ext cx="7554319" cy="1442738"/>
            <a:chOff x="0" y="0"/>
            <a:chExt cx="7554318" cy="1442737"/>
          </a:xfrm>
        </p:grpSpPr>
        <p:sp>
          <p:nvSpPr>
            <p:cNvPr id="195" name="直接连接符 31"/>
            <p:cNvSpPr/>
            <p:nvPr/>
          </p:nvSpPr>
          <p:spPr>
            <a:xfrm>
              <a:off x="-1" y="631197"/>
              <a:ext cx="7554319" cy="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直接箭头连接符 32"/>
            <p:cNvSpPr/>
            <p:nvPr/>
          </p:nvSpPr>
          <p:spPr>
            <a:xfrm flipH="1">
              <a:off x="-1" y="631196"/>
              <a:ext cx="2" cy="81154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直接箭头连接符 33"/>
            <p:cNvSpPr/>
            <p:nvPr/>
          </p:nvSpPr>
          <p:spPr>
            <a:xfrm>
              <a:off x="2543896" y="631196"/>
              <a:ext cx="3" cy="81154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直接箭头连接符 34"/>
            <p:cNvSpPr/>
            <p:nvPr/>
          </p:nvSpPr>
          <p:spPr>
            <a:xfrm>
              <a:off x="5189826" y="631196"/>
              <a:ext cx="2" cy="81154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直接箭头连接符 35"/>
            <p:cNvSpPr/>
            <p:nvPr/>
          </p:nvSpPr>
          <p:spPr>
            <a:xfrm>
              <a:off x="7551926" y="631196"/>
              <a:ext cx="3" cy="81154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直接连接符 36"/>
            <p:cNvSpPr/>
            <p:nvPr/>
          </p:nvSpPr>
          <p:spPr>
            <a:xfrm flipH="1">
              <a:off x="3857306" y="0"/>
              <a:ext cx="4" cy="63119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2" name="TextBox 29"/>
          <p:cNvSpPr txBox="1"/>
          <p:nvPr/>
        </p:nvSpPr>
        <p:spPr>
          <a:xfrm>
            <a:off x="911171" y="4142325"/>
            <a:ext cx="2524789" cy="631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Sky Box</a:t>
            </a:r>
          </a:p>
          <a:p>
            <a:pPr algn="ctr"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Particle System</a:t>
            </a:r>
          </a:p>
        </p:txBody>
      </p:sp>
      <p:sp>
        <p:nvSpPr>
          <p:cNvPr id="203" name="TextBox 30"/>
          <p:cNvSpPr txBox="1"/>
          <p:nvPr/>
        </p:nvSpPr>
        <p:spPr>
          <a:xfrm>
            <a:off x="3435958" y="4142325"/>
            <a:ext cx="2524789" cy="700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Modeling</a:t>
            </a:r>
          </a:p>
          <a:p>
            <a:pPr algn="ctr"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Skeletal Animation </a:t>
            </a:r>
          </a:p>
        </p:txBody>
      </p:sp>
      <p:sp>
        <p:nvSpPr>
          <p:cNvPr id="204" name="TextBox 31"/>
          <p:cNvSpPr txBox="1"/>
          <p:nvPr/>
        </p:nvSpPr>
        <p:spPr>
          <a:xfrm>
            <a:off x="6050915" y="4142325"/>
            <a:ext cx="2524789" cy="95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Modeling </a:t>
            </a:r>
          </a:p>
          <a:p>
            <a:pPr algn="ctr"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Display Text</a:t>
            </a:r>
          </a:p>
          <a:p>
            <a:pPr algn="ctr"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Fluid Simulation</a:t>
            </a:r>
          </a:p>
        </p:txBody>
      </p:sp>
      <p:sp>
        <p:nvSpPr>
          <p:cNvPr id="205" name="TextBox 32"/>
          <p:cNvSpPr txBox="1"/>
          <p:nvPr/>
        </p:nvSpPr>
        <p:spPr>
          <a:xfrm>
            <a:off x="8756043" y="4142325"/>
            <a:ext cx="2524789" cy="631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Viewport Transform</a:t>
            </a:r>
          </a:p>
          <a:p>
            <a:pPr algn="ctr">
              <a:lnSpc>
                <a:spcPct val="150000"/>
              </a:lnSpc>
              <a:defRPr sz="1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Collision Detection</a:t>
            </a:r>
          </a:p>
        </p:txBody>
      </p:sp>
      <p:grpSp>
        <p:nvGrpSpPr>
          <p:cNvPr id="208" name="组合 43"/>
          <p:cNvGrpSpPr/>
          <p:nvPr/>
        </p:nvGrpSpPr>
        <p:grpSpPr>
          <a:xfrm>
            <a:off x="4643239" y="1181383"/>
            <a:ext cx="2905520" cy="721375"/>
            <a:chOff x="-1" y="0"/>
            <a:chExt cx="2905518" cy="721373"/>
          </a:xfrm>
        </p:grpSpPr>
        <p:sp>
          <p:nvSpPr>
            <p:cNvPr id="206" name="矩形 44"/>
            <p:cNvSpPr/>
            <p:nvPr/>
          </p:nvSpPr>
          <p:spPr>
            <a:xfrm>
              <a:off x="-2" y="-1"/>
              <a:ext cx="2905520" cy="721375"/>
            </a:xfrm>
            <a:prstGeom prst="rect">
              <a:avLst/>
            </a:prstGeom>
            <a:solidFill>
              <a:srgbClr val="77B9B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07" name="TextBox 35"/>
            <p:cNvSpPr txBox="1"/>
            <p:nvPr/>
          </p:nvSpPr>
          <p:spPr>
            <a:xfrm>
              <a:off x="804283" y="160629"/>
              <a:ext cx="1272537" cy="447037"/>
            </a:xfrm>
            <a:prstGeom prst="rect">
              <a:avLst/>
            </a:prstGeom>
            <a:solidFill>
              <a:srgbClr val="77B9B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000" b="1" spc="3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主要负责</a:t>
              </a:r>
            </a:p>
          </p:txBody>
        </p:sp>
      </p:grpSp>
      <p:grpSp>
        <p:nvGrpSpPr>
          <p:cNvPr id="211" name="组合 46"/>
          <p:cNvGrpSpPr/>
          <p:nvPr/>
        </p:nvGrpSpPr>
        <p:grpSpPr>
          <a:xfrm>
            <a:off x="1001342" y="3345485"/>
            <a:ext cx="2384537" cy="721375"/>
            <a:chOff x="0" y="0"/>
            <a:chExt cx="2384536" cy="721373"/>
          </a:xfrm>
        </p:grpSpPr>
        <p:sp>
          <p:nvSpPr>
            <p:cNvPr id="209" name="矩形 47"/>
            <p:cNvSpPr/>
            <p:nvPr/>
          </p:nvSpPr>
          <p:spPr>
            <a:xfrm>
              <a:off x="-1" y="-1"/>
              <a:ext cx="2384537" cy="721375"/>
            </a:xfrm>
            <a:prstGeom prst="rect">
              <a:avLst/>
            </a:prstGeom>
            <a:solidFill>
              <a:srgbClr val="ECC34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0" name="TextBox 36"/>
            <p:cNvSpPr txBox="1"/>
            <p:nvPr/>
          </p:nvSpPr>
          <p:spPr>
            <a:xfrm>
              <a:off x="797295" y="176018"/>
              <a:ext cx="789937" cy="408937"/>
            </a:xfrm>
            <a:prstGeom prst="rect">
              <a:avLst/>
            </a:prstGeom>
            <a:solidFill>
              <a:srgbClr val="ECC34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吕雪萌</a:t>
              </a:r>
            </a:p>
          </p:txBody>
        </p:sp>
      </p:grpSp>
      <p:grpSp>
        <p:nvGrpSpPr>
          <p:cNvPr id="214" name="组合 49"/>
          <p:cNvGrpSpPr/>
          <p:nvPr/>
        </p:nvGrpSpPr>
        <p:grpSpPr>
          <a:xfrm>
            <a:off x="3576211" y="3345485"/>
            <a:ext cx="2384538" cy="721375"/>
            <a:chOff x="0" y="0"/>
            <a:chExt cx="2384537" cy="721373"/>
          </a:xfrm>
        </p:grpSpPr>
        <p:sp>
          <p:nvSpPr>
            <p:cNvPr id="212" name="矩形 50"/>
            <p:cNvSpPr/>
            <p:nvPr/>
          </p:nvSpPr>
          <p:spPr>
            <a:xfrm>
              <a:off x="0" y="-1"/>
              <a:ext cx="2384538" cy="721375"/>
            </a:xfrm>
            <a:prstGeom prst="rect">
              <a:avLst/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3" name="TextBox 37"/>
            <p:cNvSpPr txBox="1"/>
            <p:nvPr/>
          </p:nvSpPr>
          <p:spPr>
            <a:xfrm>
              <a:off x="797295" y="176018"/>
              <a:ext cx="789937" cy="408937"/>
            </a:xfrm>
            <a:prstGeom prst="rect">
              <a:avLst/>
            </a:prstGeom>
            <a:solidFill>
              <a:srgbClr val="E961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黎雨桐</a:t>
              </a:r>
            </a:p>
          </p:txBody>
        </p:sp>
      </p:grpSp>
      <p:grpSp>
        <p:nvGrpSpPr>
          <p:cNvPr id="217" name="组合 52"/>
          <p:cNvGrpSpPr/>
          <p:nvPr/>
        </p:nvGrpSpPr>
        <p:grpSpPr>
          <a:xfrm>
            <a:off x="6191167" y="3345485"/>
            <a:ext cx="2384538" cy="721375"/>
            <a:chOff x="0" y="0"/>
            <a:chExt cx="2384537" cy="721373"/>
          </a:xfrm>
        </p:grpSpPr>
        <p:sp>
          <p:nvSpPr>
            <p:cNvPr id="215" name="矩形 53"/>
            <p:cNvSpPr/>
            <p:nvPr/>
          </p:nvSpPr>
          <p:spPr>
            <a:xfrm>
              <a:off x="0" y="-1"/>
              <a:ext cx="2384538" cy="721375"/>
            </a:xfrm>
            <a:prstGeom prst="rect">
              <a:avLst/>
            </a:prstGeom>
            <a:solidFill>
              <a:srgbClr val="77B9B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6" name="TextBox 38"/>
            <p:cNvSpPr txBox="1"/>
            <p:nvPr/>
          </p:nvSpPr>
          <p:spPr>
            <a:xfrm>
              <a:off x="911595" y="176018"/>
              <a:ext cx="561337" cy="408937"/>
            </a:xfrm>
            <a:prstGeom prst="rect">
              <a:avLst/>
            </a:prstGeom>
            <a:solidFill>
              <a:srgbClr val="77B9B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黄悦</a:t>
              </a:r>
            </a:p>
          </p:txBody>
        </p:sp>
      </p:grpSp>
      <p:grpSp>
        <p:nvGrpSpPr>
          <p:cNvPr id="220" name="组合 55"/>
          <p:cNvGrpSpPr/>
          <p:nvPr/>
        </p:nvGrpSpPr>
        <p:grpSpPr>
          <a:xfrm>
            <a:off x="8806125" y="3345485"/>
            <a:ext cx="2384538" cy="721375"/>
            <a:chOff x="0" y="0"/>
            <a:chExt cx="2384537" cy="721373"/>
          </a:xfrm>
        </p:grpSpPr>
        <p:sp>
          <p:nvSpPr>
            <p:cNvPr id="218" name="矩形 56"/>
            <p:cNvSpPr/>
            <p:nvPr/>
          </p:nvSpPr>
          <p:spPr>
            <a:xfrm>
              <a:off x="0" y="-1"/>
              <a:ext cx="2384538" cy="721375"/>
            </a:xfrm>
            <a:prstGeom prst="rect">
              <a:avLst/>
            </a:prstGeom>
            <a:solidFill>
              <a:srgbClr val="ECC34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9" name="TextBox 39"/>
            <p:cNvSpPr txBox="1"/>
            <p:nvPr/>
          </p:nvSpPr>
          <p:spPr>
            <a:xfrm>
              <a:off x="797295" y="176018"/>
              <a:ext cx="789937" cy="408937"/>
            </a:xfrm>
            <a:prstGeom prst="rect">
              <a:avLst/>
            </a:prstGeom>
            <a:solidFill>
              <a:srgbClr val="ECC34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翦孟欣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830</Words>
  <Application>Microsoft Office PowerPoint</Application>
  <PresentationFormat>宽屏</PresentationFormat>
  <Paragraphs>216</Paragraphs>
  <Slides>37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等线</vt:lpstr>
      <vt:lpstr>仿宋</vt:lpstr>
      <vt:lpstr>华文彩云</vt:lpstr>
      <vt:lpstr>微软雅黑</vt:lpstr>
      <vt:lpstr>Arial</vt:lpstr>
      <vt:lpstr>Calibri</vt:lpstr>
      <vt:lpstr>Calibri Light</vt:lpstr>
      <vt:lpstr>Helvetica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陆袅</dc:creator>
  <cp:lastModifiedBy>袅 陆</cp:lastModifiedBy>
  <cp:revision>52</cp:revision>
  <dcterms:modified xsi:type="dcterms:W3CDTF">2019-07-19T10:18:36Z</dcterms:modified>
</cp:coreProperties>
</file>